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5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379E-2811-4568-9506-C8D583ADB15B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792A-1195-4CA9-9579-A076C523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4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38944" y="170080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31" name="Picture 7" descr="\\medway.nhs.uk\Shares\Users_L_Q\nina.lee\desktop\Archive\POWERPOINT TEMPLATES BACKGROUNDS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8" y="0"/>
            <a:ext cx="918163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2816"/>
            <a:ext cx="8229600" cy="4353347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3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8133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600" b="1" cap="all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2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7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96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85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79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3008313" cy="123405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6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6916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6926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3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DDC5-C417-4728-B2F3-E34C2E4C6862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5A2B-2AE0-4D0D-9981-8E0C1C657B69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6" descr="\\medway.nhs.uk\Shares\Users_L_Q\nina.lee\desktop\Archive\POWERPOINT TEMPLATES BACKGROUNDS6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9" y="0"/>
            <a:ext cx="9168535" cy="68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Manisha Shah &amp; </a:t>
            </a:r>
          </a:p>
          <a:p>
            <a:pPr algn="l"/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Ashike Choudhury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9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Human </a:t>
            </a:r>
            <a:r>
              <a:rPr lang="en-GB" sz="4000" dirty="0"/>
              <a:t>Factors and Return to Work</a:t>
            </a:r>
            <a:endParaRPr lang="en-GB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2362857"/>
            <a:ext cx="55446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Decay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A2135AD-C0E5-4F64-9B99-CBD684D55B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1844824"/>
            <a:ext cx="547260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B220A8B-0539-47C3-83FA-AB53DF92CA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7"/>
            <a:ext cx="547260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8EF7FCE-71F3-431C-947B-851DF1647681}"/>
              </a:ext>
            </a:extLst>
          </p:cNvPr>
          <p:cNvSpPr txBox="1">
            <a:spLocks/>
          </p:cNvSpPr>
          <p:nvPr/>
        </p:nvSpPr>
        <p:spPr>
          <a:xfrm>
            <a:off x="335264" y="1196752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Amount of time away</a:t>
            </a:r>
          </a:p>
          <a:p>
            <a:r>
              <a:rPr lang="en-GB" dirty="0" smtClean="0"/>
              <a:t>More complex skill</a:t>
            </a:r>
          </a:p>
          <a:p>
            <a:r>
              <a:rPr lang="en-GB" dirty="0" smtClean="0"/>
              <a:t>Requiring more complex decision making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300" dirty="0" smtClean="0"/>
              <a:t>D’Angelo, A. L., Ray, R. D., </a:t>
            </a:r>
            <a:r>
              <a:rPr lang="en-GB" sz="1300" dirty="0" err="1" smtClean="0"/>
              <a:t>Jenewein</a:t>
            </a:r>
            <a:r>
              <a:rPr lang="en-GB" sz="1300" dirty="0" smtClean="0"/>
              <a:t>, C. G., Jones, G. F., &amp; Pugh, C. M. (2015). Residents’ perception of skill decay during dedicated research time. Journal of Surgical Research, 199(1), 23-31. </a:t>
            </a:r>
            <a:endParaRPr lang="en-GB" sz="1300" dirty="0"/>
          </a:p>
        </p:txBody>
      </p:sp>
      <p:pic>
        <p:nvPicPr>
          <p:cNvPr id="7170" name="Picture 2" descr="Image result for decision making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8764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Simulation is a valuable tool that allows us to identify areas for improvement and expose potential errors that may occur during complex presentations of basic procedures. </a:t>
            </a:r>
          </a:p>
          <a:p>
            <a:r>
              <a:rPr lang="en-GB" sz="2800" dirty="0"/>
              <a:t>Which skills do you think simulation can help your trainees with?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47" y="4509120"/>
            <a:ext cx="26854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1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Cognitive scenarios</a:t>
            </a:r>
          </a:p>
          <a:p>
            <a:r>
              <a:rPr lang="en-GB" dirty="0" smtClean="0"/>
              <a:t>Situation </a:t>
            </a:r>
            <a:r>
              <a:rPr lang="en-GB" dirty="0"/>
              <a:t>awareness</a:t>
            </a:r>
          </a:p>
          <a:p>
            <a:r>
              <a:rPr lang="en-GB" dirty="0" smtClean="0"/>
              <a:t>Effective </a:t>
            </a:r>
            <a:r>
              <a:rPr lang="en-GB" dirty="0"/>
              <a:t>communication</a:t>
            </a:r>
          </a:p>
          <a:p>
            <a:r>
              <a:rPr lang="en-GB" dirty="0" smtClean="0"/>
              <a:t>Team </a:t>
            </a:r>
            <a:r>
              <a:rPr lang="en-GB" dirty="0"/>
              <a:t>leadership</a:t>
            </a:r>
          </a:p>
          <a:p>
            <a:r>
              <a:rPr lang="en-GB" dirty="0" smtClean="0"/>
              <a:t>Delegation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“General </a:t>
            </a:r>
            <a:r>
              <a:rPr lang="en-GB" dirty="0"/>
              <a:t>surgery research residents' intraoperative leadership skills showed significant correlations to their perceptions of skill decay and task difficulty during a bowel </a:t>
            </a:r>
            <a:r>
              <a:rPr lang="en-GB" dirty="0" smtClean="0"/>
              <a:t>repair” </a:t>
            </a:r>
            <a:r>
              <a:rPr lang="en-GB" dirty="0"/>
              <a:t>(Gannon s. et al. 2016).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423420" cy="44234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2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discuss return to work syndrome</a:t>
            </a:r>
          </a:p>
          <a:p>
            <a:r>
              <a:rPr lang="en-GB" dirty="0"/>
              <a:t>Highlight specific areas where simulation can be useful</a:t>
            </a:r>
          </a:p>
          <a:p>
            <a:r>
              <a:rPr lang="en-GB" dirty="0"/>
              <a:t>To discuss future pathways to implement simulation based  return to work support.  </a:t>
            </a:r>
          </a:p>
          <a:p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206528" cy="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to Work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8133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“Re-entry</a:t>
            </a:r>
            <a:r>
              <a:rPr lang="en-GB" dirty="0"/>
              <a:t>: major event or transition between one reality and another.</a:t>
            </a:r>
          </a:p>
          <a:p>
            <a:pPr marL="0" indent="0" algn="ctr">
              <a:buNone/>
            </a:pPr>
            <a:r>
              <a:rPr lang="en-GB" dirty="0"/>
              <a:t>   </a:t>
            </a:r>
            <a:r>
              <a:rPr lang="en-GB" dirty="0" smtClean="0"/>
              <a:t>anxiety</a:t>
            </a:r>
            <a:r>
              <a:rPr lang="en-GB" dirty="0"/>
              <a:t>, fear, apprehension, dread, and </a:t>
            </a:r>
            <a:r>
              <a:rPr lang="en-GB" dirty="0" smtClean="0"/>
              <a:t>    unease.”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399856" cy="24956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Emotional </a:t>
            </a:r>
            <a:r>
              <a:rPr lang="en-GB" u="sng" dirty="0" smtClean="0"/>
              <a:t>burden</a:t>
            </a:r>
          </a:p>
          <a:p>
            <a:pPr marL="0" indent="0">
              <a:buNone/>
            </a:pPr>
            <a:r>
              <a:rPr lang="en-GB" u="sng" dirty="0" smtClean="0"/>
              <a:t> </a:t>
            </a:r>
            <a:endParaRPr lang="en-GB" u="sng" dirty="0"/>
          </a:p>
          <a:p>
            <a:r>
              <a:rPr lang="en-GB" dirty="0"/>
              <a:t>      Carer’s leave</a:t>
            </a:r>
          </a:p>
          <a:p>
            <a:r>
              <a:rPr lang="en-GB" dirty="0"/>
              <a:t>      Illness</a:t>
            </a:r>
          </a:p>
          <a:p>
            <a:r>
              <a:rPr lang="en-GB" dirty="0"/>
              <a:t>      Mental health </a:t>
            </a:r>
          </a:p>
          <a:p>
            <a:r>
              <a:rPr lang="en-GB" dirty="0"/>
              <a:t>      Child care</a:t>
            </a:r>
          </a:p>
          <a:p>
            <a:r>
              <a:rPr lang="en-GB" dirty="0"/>
              <a:t>      Financial worries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931368" cy="19552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/>
              <a:t>Imposter syndrome 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 smtClean="0"/>
              <a:t>A </a:t>
            </a:r>
            <a:r>
              <a:rPr lang="en-GB" sz="2400" dirty="0"/>
              <a:t>phenomenon where high-achieving individuals are plagued with an inability to embody their accomplishments and are haunted by thoughts and fears of being found out as a “fraud.” </a:t>
            </a:r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    </a:t>
            </a:r>
          </a:p>
          <a:p>
            <a:r>
              <a:rPr lang="en-GB" dirty="0" smtClean="0"/>
              <a:t> </a:t>
            </a:r>
            <a:r>
              <a:rPr lang="en-GB" dirty="0"/>
              <a:t>Feedback</a:t>
            </a:r>
          </a:p>
          <a:p>
            <a:r>
              <a:rPr lang="en-GB" dirty="0" smtClean="0"/>
              <a:t> </a:t>
            </a:r>
            <a:r>
              <a:rPr lang="en-GB" dirty="0"/>
              <a:t>Mentoring</a:t>
            </a:r>
            <a:endParaRPr lang="en-GB" dirty="0"/>
          </a:p>
        </p:txBody>
      </p:sp>
      <p:pic>
        <p:nvPicPr>
          <p:cNvPr id="4098" name="Picture 2" descr="https://open.bufferapp.com/wp-content/uploads/2014/08/impos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735658" cy="20517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6D141B8-38AC-488E-8560-A7DA5C39E1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7704856" cy="45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Confidence </a:t>
            </a:r>
            <a:r>
              <a:rPr lang="en-GB" u="sng" dirty="0" smtClean="0"/>
              <a:t>crisis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Pre-return </a:t>
            </a:r>
            <a:r>
              <a:rPr lang="en-GB" dirty="0"/>
              <a:t>Confidence and Competence questionnaire?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0000" cy="30765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/>
              <a:t>Knowledge and skill decay.</a:t>
            </a:r>
            <a:br>
              <a:rPr lang="en-GB" dirty="0"/>
            </a:br>
            <a:endParaRPr lang="en-GB" dirty="0"/>
          </a:p>
        </p:txBody>
      </p:sp>
      <p:pic>
        <p:nvPicPr>
          <p:cNvPr id="6146" name="Picture 2" descr="http://errattic.com/media/242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402460" cy="44024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can be done to improve knowledge gaps while away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     Policies / Protocols</a:t>
            </a:r>
          </a:p>
          <a:p>
            <a:r>
              <a:rPr lang="en-GB" dirty="0"/>
              <a:t>      Landmark paper published</a:t>
            </a:r>
          </a:p>
          <a:p>
            <a:r>
              <a:rPr lang="en-GB" dirty="0"/>
              <a:t>      E learning</a:t>
            </a:r>
          </a:p>
          <a:p>
            <a:r>
              <a:rPr lang="en-GB" dirty="0"/>
              <a:t>      Green 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7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315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Human Factors and Return to Work</vt:lpstr>
      <vt:lpstr>Content</vt:lpstr>
      <vt:lpstr>Return to Work Syndrome</vt:lpstr>
      <vt:lpstr>PowerPoint Presentation</vt:lpstr>
      <vt:lpstr>PowerPoint Presentation</vt:lpstr>
      <vt:lpstr>PowerPoint Presentation</vt:lpstr>
      <vt:lpstr>PowerPoint Presentation</vt:lpstr>
      <vt:lpstr>Knowledge and skill decay. </vt:lpstr>
      <vt:lpstr>Knowledge</vt:lpstr>
      <vt:lpstr>Skill Decay</vt:lpstr>
      <vt:lpstr>PowerPoint Presentation</vt:lpstr>
      <vt:lpstr>PowerPoint Presentation</vt:lpstr>
      <vt:lpstr>Role of Simulation</vt:lpstr>
      <vt:lpstr>Decision Making</vt:lpstr>
      <vt:lpstr>PowerPoint Presentation</vt:lpstr>
      <vt:lpstr>PowerPoint Presentation</vt:lpstr>
    </vt:vector>
  </TitlesOfParts>
  <Company>Medway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Lee</dc:creator>
  <cp:lastModifiedBy>Gemma Wrighton</cp:lastModifiedBy>
  <cp:revision>10</cp:revision>
  <dcterms:created xsi:type="dcterms:W3CDTF">2017-05-26T14:12:23Z</dcterms:created>
  <dcterms:modified xsi:type="dcterms:W3CDTF">2019-05-21T11:18:39Z</dcterms:modified>
</cp:coreProperties>
</file>