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15"/>
  </p:notesMasterIdLst>
  <p:handoutMasterIdLst>
    <p:handoutMasterId r:id="rId16"/>
  </p:handoutMasterIdLst>
  <p:sldIdLst>
    <p:sldId id="256" r:id="rId3"/>
    <p:sldId id="278" r:id="rId4"/>
    <p:sldId id="281" r:id="rId5"/>
    <p:sldId id="268" r:id="rId6"/>
    <p:sldId id="282" r:id="rId7"/>
    <p:sldId id="279" r:id="rId8"/>
    <p:sldId id="267" r:id="rId9"/>
    <p:sldId id="274" r:id="rId10"/>
    <p:sldId id="275" r:id="rId11"/>
    <p:sldId id="265" r:id="rId12"/>
    <p:sldId id="270" r:id="rId13"/>
    <p:sldId id="283"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828" y="-300"/>
      </p:cViewPr>
      <p:guideLst>
        <p:guide orient="horz" pos="2160"/>
        <p:guide pos="2880"/>
      </p:guideLst>
    </p:cSldViewPr>
  </p:slideViewPr>
  <p:notesTextViewPr>
    <p:cViewPr>
      <p:scale>
        <a:sx n="1" d="1"/>
        <a:sy n="1" d="1"/>
      </p:scale>
      <p:origin x="0" y="0"/>
    </p:cViewPr>
  </p:notesTextViewPr>
  <p:notesViewPr>
    <p:cSldViewPr>
      <p:cViewPr varScale="1">
        <p:scale>
          <a:sx n="78" d="100"/>
          <a:sy n="78" d="100"/>
        </p:scale>
        <p:origin x="-25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'[Copy of HSJ V4.xlsx]Sheet1'!$B$1</c:f>
              <c:strCache>
                <c:ptCount val="1"/>
                <c:pt idx="0">
                  <c:v>Cost Substantive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'[Copy of HSJ V4.xlsx]Sheet1'!$A$2:$A$16</c:f>
              <c:strCache>
                <c:ptCount val="15"/>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strCache>
            </c:strRef>
          </c:cat>
          <c:val>
            <c:numRef>
              <c:f>'[Copy of HSJ V4.xlsx]Sheet1'!$B$2:$B$16</c:f>
              <c:numCache>
                <c:formatCode>General</c:formatCode>
                <c:ptCount val="15"/>
                <c:pt idx="0">
                  <c:v>34212</c:v>
                </c:pt>
                <c:pt idx="1">
                  <c:v>34212</c:v>
                </c:pt>
                <c:pt idx="2">
                  <c:v>34212</c:v>
                </c:pt>
                <c:pt idx="3">
                  <c:v>34212</c:v>
                </c:pt>
                <c:pt idx="4">
                  <c:v>34212</c:v>
                </c:pt>
                <c:pt idx="5">
                  <c:v>34212</c:v>
                </c:pt>
                <c:pt idx="6">
                  <c:v>57020</c:v>
                </c:pt>
                <c:pt idx="7">
                  <c:v>57020</c:v>
                </c:pt>
                <c:pt idx="8">
                  <c:v>57020</c:v>
                </c:pt>
                <c:pt idx="9" formatCode="#,##0">
                  <c:v>84389</c:v>
                </c:pt>
                <c:pt idx="10" formatCode="#,##0">
                  <c:v>101495</c:v>
                </c:pt>
                <c:pt idx="11" formatCode="#,##0">
                  <c:v>100355</c:v>
                </c:pt>
                <c:pt idx="12" formatCode="#,##0">
                  <c:v>101495</c:v>
                </c:pt>
                <c:pt idx="13" formatCode="#,##0">
                  <c:v>94650</c:v>
                </c:pt>
                <c:pt idx="14" formatCode="#,##0">
                  <c:v>98074</c:v>
                </c:pt>
              </c:numCache>
            </c:numRef>
          </c:val>
          <c:extLst xmlns:c16r2="http://schemas.microsoft.com/office/drawing/2015/06/chart">
            <c:ext xmlns:c16="http://schemas.microsoft.com/office/drawing/2014/chart" uri="{C3380CC4-5D6E-409C-BE32-E72D297353CC}">
              <c16:uniqueId val="{00000000-3892-4D28-8A27-55C23CDC8C3A}"/>
            </c:ext>
          </c:extLst>
        </c:ser>
        <c:ser>
          <c:idx val="1"/>
          <c:order val="1"/>
          <c:tx>
            <c:strRef>
              <c:f>'[Copy of HSJ V4.xlsx]Sheet1'!$C$1</c:f>
              <c:strCache>
                <c:ptCount val="1"/>
                <c:pt idx="0">
                  <c:v>Cost Locum</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'[Copy of HSJ V4.xlsx]Sheet1'!$A$2:$A$16</c:f>
              <c:strCache>
                <c:ptCount val="15"/>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strCache>
            </c:strRef>
          </c:cat>
          <c:val>
            <c:numRef>
              <c:f>'[Copy of HSJ V4.xlsx]Sheet1'!$C$2:$C$16</c:f>
              <c:numCache>
                <c:formatCode>#,##0</c:formatCode>
                <c:ptCount val="15"/>
                <c:pt idx="0">
                  <c:v>187860</c:v>
                </c:pt>
                <c:pt idx="1">
                  <c:v>187860</c:v>
                </c:pt>
                <c:pt idx="2">
                  <c:v>187860</c:v>
                </c:pt>
                <c:pt idx="3">
                  <c:v>187860</c:v>
                </c:pt>
                <c:pt idx="4">
                  <c:v>187860</c:v>
                </c:pt>
                <c:pt idx="5">
                  <c:v>187860</c:v>
                </c:pt>
                <c:pt idx="6">
                  <c:v>125240</c:v>
                </c:pt>
                <c:pt idx="7">
                  <c:v>125240</c:v>
                </c:pt>
                <c:pt idx="8">
                  <c:v>125240</c:v>
                </c:pt>
                <c:pt idx="9">
                  <c:v>50096</c:v>
                </c:pt>
                <c:pt idx="10">
                  <c:v>3131</c:v>
                </c:pt>
                <c:pt idx="11">
                  <c:v>6262</c:v>
                </c:pt>
                <c:pt idx="12">
                  <c:v>3131</c:v>
                </c:pt>
                <c:pt idx="13">
                  <c:v>21917</c:v>
                </c:pt>
                <c:pt idx="14">
                  <c:v>12524</c:v>
                </c:pt>
              </c:numCache>
            </c:numRef>
          </c:val>
          <c:extLst xmlns:c16r2="http://schemas.microsoft.com/office/drawing/2015/06/chart">
            <c:ext xmlns:c16="http://schemas.microsoft.com/office/drawing/2014/chart" uri="{C3380CC4-5D6E-409C-BE32-E72D297353CC}">
              <c16:uniqueId val="{00000001-3892-4D28-8A27-55C23CDC8C3A}"/>
            </c:ext>
          </c:extLst>
        </c:ser>
        <c:ser>
          <c:idx val="2"/>
          <c:order val="2"/>
          <c:tx>
            <c:strRef>
              <c:f>'[Copy of HSJ V4.xlsx]Sheet1'!$D$1</c:f>
              <c:strCache>
                <c:ptCount val="1"/>
                <c:pt idx="0">
                  <c:v>Total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'[Copy of HSJ V4.xlsx]Sheet1'!$A$2:$A$16</c:f>
              <c:strCache>
                <c:ptCount val="15"/>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strCache>
            </c:strRef>
          </c:cat>
          <c:val>
            <c:numRef>
              <c:f>'[Copy of HSJ V4.xlsx]Sheet1'!$D$2:$D$16</c:f>
              <c:numCache>
                <c:formatCode>#,##0</c:formatCode>
                <c:ptCount val="15"/>
                <c:pt idx="0">
                  <c:v>222072</c:v>
                </c:pt>
                <c:pt idx="1">
                  <c:v>222072</c:v>
                </c:pt>
                <c:pt idx="2">
                  <c:v>222072</c:v>
                </c:pt>
                <c:pt idx="3">
                  <c:v>222072</c:v>
                </c:pt>
                <c:pt idx="4">
                  <c:v>222072</c:v>
                </c:pt>
                <c:pt idx="5">
                  <c:v>222072</c:v>
                </c:pt>
                <c:pt idx="6">
                  <c:v>182260</c:v>
                </c:pt>
                <c:pt idx="7">
                  <c:v>182260</c:v>
                </c:pt>
                <c:pt idx="8">
                  <c:v>182260</c:v>
                </c:pt>
                <c:pt idx="9">
                  <c:v>134485</c:v>
                </c:pt>
                <c:pt idx="10">
                  <c:v>104626</c:v>
                </c:pt>
                <c:pt idx="11">
                  <c:v>106617</c:v>
                </c:pt>
                <c:pt idx="12">
                  <c:v>104626</c:v>
                </c:pt>
                <c:pt idx="13">
                  <c:v>116567</c:v>
                </c:pt>
                <c:pt idx="14">
                  <c:v>110598</c:v>
                </c:pt>
              </c:numCache>
            </c:numRef>
          </c:val>
          <c:extLst xmlns:c16r2="http://schemas.microsoft.com/office/drawing/2015/06/chart">
            <c:ext xmlns:c16="http://schemas.microsoft.com/office/drawing/2014/chart" uri="{C3380CC4-5D6E-409C-BE32-E72D297353CC}">
              <c16:uniqueId val="{00000002-3892-4D28-8A27-55C23CDC8C3A}"/>
            </c:ext>
          </c:extLst>
        </c:ser>
        <c:dLbls>
          <c:showLegendKey val="0"/>
          <c:showVal val="0"/>
          <c:showCatName val="0"/>
          <c:showSerName val="0"/>
          <c:showPercent val="0"/>
          <c:showBubbleSize val="0"/>
        </c:dLbls>
        <c:gapWidth val="150"/>
        <c:axId val="33896320"/>
        <c:axId val="33897856"/>
      </c:barChart>
      <c:lineChart>
        <c:grouping val="standard"/>
        <c:varyColors val="0"/>
        <c:ser>
          <c:idx val="3"/>
          <c:order val="3"/>
          <c:tx>
            <c:strRef>
              <c:f>'[Copy of HSJ V4.xlsx]Sheet1'!$E$1</c:f>
              <c:strCache>
                <c:ptCount val="1"/>
                <c:pt idx="0">
                  <c:v>Substantive</c:v>
                </c:pt>
              </c:strCache>
            </c:strRef>
          </c:tx>
          <c:spPr>
            <a:ln w="31750" cap="rnd">
              <a:solidFill>
                <a:schemeClr val="accent4"/>
              </a:solidFill>
              <a:round/>
            </a:ln>
            <a:effectLst>
              <a:outerShdw blurRad="40000" dist="23000" dir="5400000" rotWithShape="0">
                <a:srgbClr val="000000">
                  <a:alpha val="35000"/>
                </a:srgbClr>
              </a:outerShdw>
            </a:effectLst>
          </c:spPr>
          <c:marker>
            <c:symbol val="none"/>
          </c:marker>
          <c:cat>
            <c:strRef>
              <c:f>'[Copy of HSJ V4.xlsx]Sheet1'!$A$2:$A$16</c:f>
              <c:strCache>
                <c:ptCount val="15"/>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strCache>
            </c:strRef>
          </c:cat>
          <c:val>
            <c:numRef>
              <c:f>'[Copy of HSJ V4.xlsx]Sheet1'!$E$2:$E$16</c:f>
              <c:numCache>
                <c:formatCode>General</c:formatCode>
                <c:ptCount val="15"/>
                <c:pt idx="0">
                  <c:v>30</c:v>
                </c:pt>
                <c:pt idx="1">
                  <c:v>30</c:v>
                </c:pt>
                <c:pt idx="2">
                  <c:v>30</c:v>
                </c:pt>
                <c:pt idx="3">
                  <c:v>30</c:v>
                </c:pt>
                <c:pt idx="4">
                  <c:v>30</c:v>
                </c:pt>
                <c:pt idx="5">
                  <c:v>30</c:v>
                </c:pt>
                <c:pt idx="6">
                  <c:v>50</c:v>
                </c:pt>
                <c:pt idx="7">
                  <c:v>50</c:v>
                </c:pt>
                <c:pt idx="8">
                  <c:v>50</c:v>
                </c:pt>
                <c:pt idx="9">
                  <c:v>74</c:v>
                </c:pt>
                <c:pt idx="10">
                  <c:v>89</c:v>
                </c:pt>
                <c:pt idx="11">
                  <c:v>88</c:v>
                </c:pt>
                <c:pt idx="12">
                  <c:v>89</c:v>
                </c:pt>
                <c:pt idx="13">
                  <c:v>83</c:v>
                </c:pt>
                <c:pt idx="14">
                  <c:v>86</c:v>
                </c:pt>
              </c:numCache>
            </c:numRef>
          </c:val>
          <c:smooth val="0"/>
          <c:extLst xmlns:c16r2="http://schemas.microsoft.com/office/drawing/2015/06/chart">
            <c:ext xmlns:c16="http://schemas.microsoft.com/office/drawing/2014/chart" uri="{C3380CC4-5D6E-409C-BE32-E72D297353CC}">
              <c16:uniqueId val="{00000003-3892-4D28-8A27-55C23CDC8C3A}"/>
            </c:ext>
          </c:extLst>
        </c:ser>
        <c:ser>
          <c:idx val="4"/>
          <c:order val="4"/>
          <c:tx>
            <c:strRef>
              <c:f>'[Copy of HSJ V4.xlsx]Sheet1'!$F$1</c:f>
              <c:strCache>
                <c:ptCount val="1"/>
                <c:pt idx="0">
                  <c:v>Locum</c:v>
                </c:pt>
              </c:strCache>
            </c:strRef>
          </c:tx>
          <c:spPr>
            <a:ln w="31750" cap="rnd">
              <a:solidFill>
                <a:schemeClr val="accent5"/>
              </a:solidFill>
              <a:round/>
            </a:ln>
            <a:effectLst>
              <a:outerShdw blurRad="40000" dist="23000" dir="5400000" rotWithShape="0">
                <a:srgbClr val="000000">
                  <a:alpha val="35000"/>
                </a:srgbClr>
              </a:outerShdw>
            </a:effectLst>
          </c:spPr>
          <c:marker>
            <c:symbol val="none"/>
          </c:marker>
          <c:cat>
            <c:strRef>
              <c:f>'[Copy of HSJ V4.xlsx]Sheet1'!$A$2:$A$16</c:f>
              <c:strCache>
                <c:ptCount val="15"/>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strCache>
            </c:strRef>
          </c:cat>
          <c:val>
            <c:numRef>
              <c:f>'[Copy of HSJ V4.xlsx]Sheet1'!$F$2:$F$16</c:f>
              <c:numCache>
                <c:formatCode>General</c:formatCode>
                <c:ptCount val="15"/>
                <c:pt idx="0">
                  <c:v>60</c:v>
                </c:pt>
                <c:pt idx="1">
                  <c:v>60</c:v>
                </c:pt>
                <c:pt idx="2">
                  <c:v>60</c:v>
                </c:pt>
                <c:pt idx="3">
                  <c:v>60</c:v>
                </c:pt>
                <c:pt idx="4">
                  <c:v>60</c:v>
                </c:pt>
                <c:pt idx="5">
                  <c:v>60</c:v>
                </c:pt>
                <c:pt idx="6">
                  <c:v>40</c:v>
                </c:pt>
                <c:pt idx="7">
                  <c:v>40</c:v>
                </c:pt>
                <c:pt idx="8">
                  <c:v>40</c:v>
                </c:pt>
                <c:pt idx="9">
                  <c:v>16</c:v>
                </c:pt>
                <c:pt idx="10">
                  <c:v>1</c:v>
                </c:pt>
                <c:pt idx="11">
                  <c:v>2</c:v>
                </c:pt>
                <c:pt idx="12">
                  <c:v>1</c:v>
                </c:pt>
                <c:pt idx="13">
                  <c:v>7</c:v>
                </c:pt>
                <c:pt idx="14">
                  <c:v>4</c:v>
                </c:pt>
              </c:numCache>
            </c:numRef>
          </c:val>
          <c:smooth val="0"/>
          <c:extLst xmlns:c16r2="http://schemas.microsoft.com/office/drawing/2015/06/chart">
            <c:ext xmlns:c16="http://schemas.microsoft.com/office/drawing/2014/chart" uri="{C3380CC4-5D6E-409C-BE32-E72D297353CC}">
              <c16:uniqueId val="{00000004-3892-4D28-8A27-55C23CDC8C3A}"/>
            </c:ext>
          </c:extLst>
        </c:ser>
        <c:dLbls>
          <c:showLegendKey val="0"/>
          <c:showVal val="0"/>
          <c:showCatName val="0"/>
          <c:showSerName val="0"/>
          <c:showPercent val="0"/>
          <c:showBubbleSize val="0"/>
        </c:dLbls>
        <c:marker val="1"/>
        <c:smooth val="0"/>
        <c:axId val="33921664"/>
        <c:axId val="33920128"/>
      </c:lineChart>
      <c:catAx>
        <c:axId val="338963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3897856"/>
        <c:crosses val="autoZero"/>
        <c:auto val="1"/>
        <c:lblAlgn val="ctr"/>
        <c:lblOffset val="100"/>
        <c:noMultiLvlLbl val="1"/>
      </c:catAx>
      <c:valAx>
        <c:axId val="3389785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3896320"/>
        <c:crosses val="autoZero"/>
        <c:crossBetween val="between"/>
      </c:valAx>
      <c:valAx>
        <c:axId val="3392012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3921664"/>
        <c:crosses val="max"/>
        <c:crossBetween val="between"/>
      </c:valAx>
      <c:catAx>
        <c:axId val="33921664"/>
        <c:scaling>
          <c:orientation val="minMax"/>
        </c:scaling>
        <c:delete val="1"/>
        <c:axPos val="b"/>
        <c:numFmt formatCode="General" sourceLinked="1"/>
        <c:majorTickMark val="out"/>
        <c:minorTickMark val="none"/>
        <c:tickLblPos val="nextTo"/>
        <c:crossAx val="33920128"/>
        <c:crosses val="autoZero"/>
        <c:auto val="1"/>
        <c:lblAlgn val="ctr"/>
        <c:lblOffset val="100"/>
        <c:noMultiLvlLbl val="0"/>
      </c:cat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2"/>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97379E-2811-4568-9506-C8D583ADB15B}" type="datetimeFigureOut">
              <a:rPr lang="en-GB" smtClean="0"/>
              <a:t>19/09/2019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B6792A-1195-4CA9-9579-A076C523B932}" type="slidenum">
              <a:rPr lang="en-GB" smtClean="0"/>
              <a:t>‹#›</a:t>
            </a:fld>
            <a:endParaRPr lang="en-GB"/>
          </a:p>
        </p:txBody>
      </p:sp>
    </p:spTree>
    <p:extLst>
      <p:ext uri="{BB962C8B-B14F-4D97-AF65-F5344CB8AC3E}">
        <p14:creationId xmlns:p14="http://schemas.microsoft.com/office/powerpoint/2010/main" val="2170941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F013AA-E79A-4C7A-B1DD-8C065F769A7C}" type="datetimeFigureOut">
              <a:rPr lang="en-GB" smtClean="0"/>
              <a:t>19/09/2019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476CC3-A830-40E9-A760-B530EFBBF540}" type="slidenum">
              <a:rPr lang="en-GB" smtClean="0"/>
              <a:t>‹#›</a:t>
            </a:fld>
            <a:endParaRPr lang="en-GB"/>
          </a:p>
        </p:txBody>
      </p:sp>
    </p:spTree>
    <p:extLst>
      <p:ext uri="{BB962C8B-B14F-4D97-AF65-F5344CB8AC3E}">
        <p14:creationId xmlns:p14="http://schemas.microsoft.com/office/powerpoint/2010/main" val="306119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Local costs to run the course is: £1942.50 over the set 5 days.</a:t>
            </a:r>
          </a:p>
          <a:p>
            <a:r>
              <a:rPr lang="en-GB" dirty="0" smtClean="0"/>
              <a:t>The</a:t>
            </a:r>
            <a:r>
              <a:rPr lang="en-GB" baseline="0" dirty="0" smtClean="0"/>
              <a:t> Resilience workshop and training sessions were run by our Consultant Psychiatrist Katina</a:t>
            </a:r>
          </a:p>
          <a:p>
            <a:r>
              <a:rPr lang="en-GB" baseline="0" dirty="0" smtClean="0"/>
              <a:t>The Skills training session: ITU and Acute Medicine consultants</a:t>
            </a:r>
          </a:p>
          <a:p>
            <a:r>
              <a:rPr lang="en-GB" baseline="0" dirty="0" smtClean="0"/>
              <a:t>High fidelity simulation and hybrid session is run by consultant anaesthetist and simulation lead.</a:t>
            </a:r>
          </a:p>
          <a:p>
            <a:r>
              <a:rPr lang="en-GB" baseline="0" dirty="0" smtClean="0"/>
              <a:t>Skills such as chest drain, CVC and arterial line insertion, paracentesis and Lumbar puncture.</a:t>
            </a:r>
          </a:p>
          <a:p>
            <a:endParaRPr lang="en-GB" baseline="0" dirty="0" smtClean="0"/>
          </a:p>
          <a:p>
            <a:r>
              <a:rPr lang="en-GB" baseline="0" dirty="0" smtClean="0"/>
              <a:t>Resilience workshop allowed the MTI’s to address any concerns, worries, difficulties that they were facing with coming into the new environment of the NHS and the UK.  Following this session the took part in resilience training, this gave them various tools to utilise to reduce the stress and anxiety that they may initially of faced to enhance their experience here at Medway.</a:t>
            </a:r>
          </a:p>
          <a:p>
            <a:endParaRPr lang="en-GB" baseline="0" dirty="0" smtClean="0"/>
          </a:p>
        </p:txBody>
      </p:sp>
      <p:sp>
        <p:nvSpPr>
          <p:cNvPr id="4" name="Slide Number Placeholder 3"/>
          <p:cNvSpPr>
            <a:spLocks noGrp="1"/>
          </p:cNvSpPr>
          <p:nvPr>
            <p:ph type="sldNum" sz="quarter" idx="10"/>
          </p:nvPr>
        </p:nvSpPr>
        <p:spPr/>
        <p:txBody>
          <a:bodyPr/>
          <a:lstStyle/>
          <a:p>
            <a:fld id="{02476CC3-A830-40E9-A760-B530EFBBF540}" type="slidenum">
              <a:rPr lang="en-GB" smtClean="0"/>
              <a:t>4</a:t>
            </a:fld>
            <a:endParaRPr lang="en-GB"/>
          </a:p>
        </p:txBody>
      </p:sp>
    </p:spTree>
    <p:extLst>
      <p:ext uri="{BB962C8B-B14F-4D97-AF65-F5344CB8AC3E}">
        <p14:creationId xmlns:p14="http://schemas.microsoft.com/office/powerpoint/2010/main" val="2863777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Abdullah talking about personal benefit supported by graphs</a:t>
            </a:r>
            <a:r>
              <a:rPr lang="en-GB" baseline="0" dirty="0" smtClean="0"/>
              <a:t> of his colleagues educational value</a:t>
            </a:r>
            <a:endParaRPr lang="en-GB" dirty="0" smtClean="0"/>
          </a:p>
          <a:p>
            <a:endParaRPr lang="en-GB" dirty="0"/>
          </a:p>
        </p:txBody>
      </p:sp>
      <p:sp>
        <p:nvSpPr>
          <p:cNvPr id="4" name="Slide Number Placeholder 3"/>
          <p:cNvSpPr>
            <a:spLocks noGrp="1"/>
          </p:cNvSpPr>
          <p:nvPr>
            <p:ph type="sldNum" sz="quarter" idx="10"/>
          </p:nvPr>
        </p:nvSpPr>
        <p:spPr/>
        <p:txBody>
          <a:bodyPr/>
          <a:lstStyle/>
          <a:p>
            <a:fld id="{02476CC3-A830-40E9-A760-B530EFBBF540}" type="slidenum">
              <a:rPr lang="en-GB" smtClean="0"/>
              <a:t>7</a:t>
            </a:fld>
            <a:endParaRPr lang="en-GB"/>
          </a:p>
        </p:txBody>
      </p:sp>
    </p:spTree>
    <p:extLst>
      <p:ext uri="{BB962C8B-B14F-4D97-AF65-F5344CB8AC3E}">
        <p14:creationId xmlns:p14="http://schemas.microsoft.com/office/powerpoint/2010/main" val="557083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the savings</a:t>
            </a:r>
            <a:r>
              <a:rPr lang="en-GB" baseline="0" dirty="0" smtClean="0"/>
              <a:t> details </a:t>
            </a:r>
            <a:r>
              <a:rPr lang="en-GB" baseline="0" smtClean="0"/>
              <a:t>on slide</a:t>
            </a:r>
            <a:endParaRPr lang="en-GB"/>
          </a:p>
        </p:txBody>
      </p:sp>
      <p:sp>
        <p:nvSpPr>
          <p:cNvPr id="4" name="Slide Number Placeholder 3"/>
          <p:cNvSpPr>
            <a:spLocks noGrp="1"/>
          </p:cNvSpPr>
          <p:nvPr>
            <p:ph type="sldNum" sz="quarter" idx="10"/>
          </p:nvPr>
        </p:nvSpPr>
        <p:spPr/>
        <p:txBody>
          <a:bodyPr/>
          <a:lstStyle/>
          <a:p>
            <a:fld id="{02476CC3-A830-40E9-A760-B530EFBBF540}" type="slidenum">
              <a:rPr lang="en-GB" smtClean="0"/>
              <a:t>8</a:t>
            </a:fld>
            <a:endParaRPr lang="en-GB"/>
          </a:p>
        </p:txBody>
      </p:sp>
    </p:spTree>
    <p:extLst>
      <p:ext uri="{BB962C8B-B14F-4D97-AF65-F5344CB8AC3E}">
        <p14:creationId xmlns:p14="http://schemas.microsoft.com/office/powerpoint/2010/main" val="1779731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476CC3-A830-40E9-A760-B530EFBBF540}" type="slidenum">
              <a:rPr lang="en-GB" smtClean="0"/>
              <a:t>10</a:t>
            </a:fld>
            <a:endParaRPr lang="en-GB"/>
          </a:p>
        </p:txBody>
      </p:sp>
    </p:spTree>
    <p:extLst>
      <p:ext uri="{BB962C8B-B14F-4D97-AF65-F5344CB8AC3E}">
        <p14:creationId xmlns:p14="http://schemas.microsoft.com/office/powerpoint/2010/main" val="206611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pic>
        <p:nvPicPr>
          <p:cNvPr id="1028" name="Picture 4" descr="\\medway.nhs.uk\Shares\Users_L_Q\nina.lee\desktop\Archive\POWERPOINT TEMPLATES BACKGROUND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841"/>
            <a:ext cx="9180512" cy="6884543"/>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8"/>
          <p:cNvSpPr>
            <a:spLocks noGrp="1"/>
          </p:cNvSpPr>
          <p:nvPr>
            <p:ph type="title"/>
          </p:nvPr>
        </p:nvSpPr>
        <p:spPr>
          <a:xfrm>
            <a:off x="438944" y="1700808"/>
            <a:ext cx="8229600" cy="1143000"/>
          </a:xfrm>
        </p:spPr>
        <p:txBody>
          <a:bodyPr>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936512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solidFill>
                  <a:srgbClr val="005EB8"/>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0DF1DDC5-C417-4728-B2F3-E34C2E4C6862}" type="datetimeFigureOut">
              <a:rPr lang="en-GB" smtClean="0"/>
              <a:t>19/09/2019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3526830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pic>
        <p:nvPicPr>
          <p:cNvPr id="7" name="Picture 7" descr="\\medway.nhs.uk\Shares\Users_L_Q\nina.lee\desktop\Archive\POWERPOINT TEMPLATES BACKGROUNDS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838" y="0"/>
            <a:ext cx="9181632"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447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5919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39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35034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2597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1532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3327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7091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06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solidFill>
                  <a:srgbClr val="005EB8"/>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0DF1DDC5-C417-4728-B2F3-E34C2E4C6862}" type="datetimeFigureOut">
              <a:rPr lang="en-GB" smtClean="0"/>
              <a:t>19/09/2019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3432025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8512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3916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ctr">
              <a:defRPr sz="3600" b="1" cap="all">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lgn="ctr">
              <a:buNone/>
              <a:defRPr sz="200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DF1DDC5-C417-4728-B2F3-E34C2E4C6862}" type="datetimeFigureOut">
              <a:rPr lang="en-GB" smtClean="0"/>
              <a:t>19/09/2019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246912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solidFill>
                  <a:srgbClr val="005EB8"/>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0DF1DDC5-C417-4728-B2F3-E34C2E4C6862}" type="datetimeFigureOut">
              <a:rPr lang="en-GB" smtClean="0"/>
              <a:t>19/09/2019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859200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solidFill>
                  <a:srgbClr val="005EB8"/>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Date Placeholder 6"/>
          <p:cNvSpPr>
            <a:spLocks noGrp="1"/>
          </p:cNvSpPr>
          <p:nvPr>
            <p:ph type="dt" sz="half" idx="10"/>
          </p:nvPr>
        </p:nvSpPr>
        <p:spPr/>
        <p:txBody>
          <a:bodyPr/>
          <a:lstStyle/>
          <a:p>
            <a:fld id="{0DF1DDC5-C417-4728-B2F3-E34C2E4C6862}" type="datetimeFigureOut">
              <a:rPr lang="en-GB" smtClean="0"/>
              <a:t>19/09/2019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2907962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solidFill>
                  <a:srgbClr val="005EB8"/>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Date Placeholder 2"/>
          <p:cNvSpPr>
            <a:spLocks noGrp="1"/>
          </p:cNvSpPr>
          <p:nvPr>
            <p:ph type="dt" sz="half" idx="10"/>
          </p:nvPr>
        </p:nvSpPr>
        <p:spPr/>
        <p:txBody>
          <a:bodyPr/>
          <a:lstStyle/>
          <a:p>
            <a:fld id="{0DF1DDC5-C417-4728-B2F3-E34C2E4C6862}" type="datetimeFigureOut">
              <a:rPr lang="en-GB" smtClean="0"/>
              <a:t>19/09/2019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176985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F1DDC5-C417-4728-B2F3-E34C2E4C6862}" type="datetimeFigureOut">
              <a:rPr lang="en-GB" smtClean="0"/>
              <a:t>19/09/2019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280679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72816"/>
            <a:ext cx="3008313" cy="946026"/>
          </a:xfr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772816"/>
            <a:ext cx="5111750" cy="4353347"/>
          </a:xfr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2780928"/>
            <a:ext cx="3008313" cy="3345235"/>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DF1DDC5-C417-4728-B2F3-E34C2E4C6862}" type="datetimeFigureOut">
              <a:rPr lang="en-GB" smtClean="0"/>
              <a:t>19/09/2019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589647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7584" y="4869160"/>
            <a:ext cx="5486400" cy="566738"/>
          </a:xfr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827584" y="69269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p:cNvSpPr>
            <a:spLocks noGrp="1"/>
          </p:cNvSpPr>
          <p:nvPr>
            <p:ph type="dt" sz="half" idx="10"/>
          </p:nvPr>
        </p:nvSpPr>
        <p:spPr/>
        <p:txBody>
          <a:bodyPr/>
          <a:lstStyle/>
          <a:p>
            <a:fld id="{0DF1DDC5-C417-4728-B2F3-E34C2E4C6862}" type="datetimeFigureOut">
              <a:rPr lang="en-GB" smtClean="0"/>
              <a:t>19/09/2019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255236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1DDC5-C417-4728-B2F3-E34C2E4C6862}" type="datetimeFigureOut">
              <a:rPr lang="en-GB" smtClean="0"/>
              <a:t>19/09/2019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95A2B-2AE0-4D0D-9981-8E0C1C657B69}" type="slidenum">
              <a:rPr lang="en-GB" smtClean="0"/>
              <a:t>‹#›</a:t>
            </a:fld>
            <a:endParaRPr lang="en-GB"/>
          </a:p>
        </p:txBody>
      </p:sp>
      <p:pic>
        <p:nvPicPr>
          <p:cNvPr id="8" name="Picture 3" descr="\\medway.nhs.uk\Shares\Users_L_Q\nina.lee\desktop\Archive\POWERPOINT TEMPLATES BACKGROUNDS2.jp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6598" y="0"/>
            <a:ext cx="9170597" cy="687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78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D6BE6-8BDF-49DD-9319-03113822ED5A}" type="datetimeFigureOut">
              <a:rPr lang="en-GB" smtClean="0">
                <a:solidFill>
                  <a:prstClr val="black">
                    <a:tint val="75000"/>
                  </a:prstClr>
                </a:solidFill>
              </a:rPr>
              <a:pPr/>
              <a:t>19/09/2019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pic>
        <p:nvPicPr>
          <p:cNvPr id="7" name="Picture 6" descr="\\medway.nhs.uk\Shares\Users_L_Q\nina.lee\desktop\Archive\POWERPOINT TEMPLATES BACKGROUNDS6.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1459" y="0"/>
            <a:ext cx="9168535" cy="687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75506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gif"/><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cid:0402E3FB-B70E-4342-8A18-E1E8FE820932" TargetMode="External"/><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cid:0BAD981E-95D4-4EF8-B617-443220F5ABB8" TargetMode="Externa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67544" y="2924944"/>
            <a:ext cx="6400800" cy="1752600"/>
          </a:xfrm>
        </p:spPr>
        <p:txBody>
          <a:bodyPr>
            <a:normAutofit fontScale="40000" lnSpcReduction="20000"/>
          </a:bodyPr>
          <a:lstStyle/>
          <a:p>
            <a:pPr algn="l"/>
            <a:r>
              <a:rPr lang="en-GB" sz="2800" dirty="0" smtClean="0">
                <a:solidFill>
                  <a:schemeClr val="bg1"/>
                </a:solidFill>
                <a:latin typeface="Arial" panose="020B0604020202020204" pitchFamily="34" charset="0"/>
                <a:cs typeface="Arial" panose="020B0604020202020204" pitchFamily="34" charset="0"/>
              </a:rPr>
              <a:t>Dr Manisha Shah: Simulation Lead and Consultant Anaesthetist</a:t>
            </a:r>
          </a:p>
          <a:p>
            <a:pPr algn="l"/>
            <a:endParaRPr lang="en-GB" sz="2800" dirty="0">
              <a:solidFill>
                <a:schemeClr val="bg1"/>
              </a:solidFill>
              <a:latin typeface="Arial" panose="020B0604020202020204" pitchFamily="34" charset="0"/>
              <a:cs typeface="Arial" panose="020B0604020202020204" pitchFamily="34" charset="0"/>
            </a:endParaRPr>
          </a:p>
          <a:p>
            <a:pPr algn="l"/>
            <a:r>
              <a:rPr lang="en-GB" sz="2800" dirty="0" smtClean="0">
                <a:solidFill>
                  <a:schemeClr val="bg1"/>
                </a:solidFill>
                <a:latin typeface="Arial" panose="020B0604020202020204" pitchFamily="34" charset="0"/>
                <a:cs typeface="Arial" panose="020B0604020202020204" pitchFamily="34" charset="0"/>
              </a:rPr>
              <a:t>Gemma </a:t>
            </a:r>
            <a:r>
              <a:rPr lang="en-GB" sz="2800" dirty="0" err="1" smtClean="0">
                <a:solidFill>
                  <a:schemeClr val="bg1"/>
                </a:solidFill>
                <a:latin typeface="Arial" panose="020B0604020202020204" pitchFamily="34" charset="0"/>
                <a:cs typeface="Arial" panose="020B0604020202020204" pitchFamily="34" charset="0"/>
              </a:rPr>
              <a:t>Wrighton:Clinical</a:t>
            </a:r>
            <a:r>
              <a:rPr lang="en-GB" sz="2800" dirty="0" smtClean="0">
                <a:solidFill>
                  <a:schemeClr val="bg1"/>
                </a:solidFill>
                <a:latin typeface="Arial" panose="020B0604020202020204" pitchFamily="34" charset="0"/>
                <a:cs typeface="Arial" panose="020B0604020202020204" pitchFamily="34" charset="0"/>
              </a:rPr>
              <a:t> Simulation Manager</a:t>
            </a:r>
          </a:p>
          <a:p>
            <a:pPr algn="l"/>
            <a:endParaRPr lang="en-GB" sz="2800" dirty="0" smtClean="0">
              <a:solidFill>
                <a:schemeClr val="bg1"/>
              </a:solidFill>
              <a:latin typeface="Arial" panose="020B0604020202020204" pitchFamily="34" charset="0"/>
              <a:cs typeface="Arial" panose="020B0604020202020204" pitchFamily="34" charset="0"/>
            </a:endParaRPr>
          </a:p>
          <a:p>
            <a:pPr algn="l"/>
            <a:r>
              <a:rPr lang="en-GB" sz="2800" dirty="0" smtClean="0">
                <a:solidFill>
                  <a:schemeClr val="bg1"/>
                </a:solidFill>
                <a:latin typeface="Arial" panose="020B0604020202020204" pitchFamily="34" charset="0"/>
                <a:cs typeface="Arial" panose="020B0604020202020204" pitchFamily="34" charset="0"/>
              </a:rPr>
              <a:t>Dr Katherine Smith: Simulation Deputy Lead and Acute Medicine Consultant</a:t>
            </a:r>
          </a:p>
          <a:p>
            <a:pPr algn="l"/>
            <a:endParaRPr lang="en-GB" sz="2800" dirty="0" smtClean="0">
              <a:solidFill>
                <a:schemeClr val="bg1"/>
              </a:solidFill>
              <a:latin typeface="Arial" panose="020B0604020202020204" pitchFamily="34" charset="0"/>
              <a:cs typeface="Arial" panose="020B0604020202020204" pitchFamily="34" charset="0"/>
            </a:endParaRPr>
          </a:p>
          <a:p>
            <a:pPr algn="l"/>
            <a:r>
              <a:rPr lang="en-GB" sz="2800" dirty="0" smtClean="0">
                <a:solidFill>
                  <a:schemeClr val="bg1"/>
                </a:solidFill>
                <a:latin typeface="Arial" panose="020B0604020202020204" pitchFamily="34" charset="0"/>
                <a:cs typeface="Arial" panose="020B0604020202020204" pitchFamily="34" charset="0"/>
              </a:rPr>
              <a:t>Dr Rahul Sarkar: Intensive Care and Respiratory Consultant</a:t>
            </a:r>
          </a:p>
          <a:p>
            <a:pPr algn="l"/>
            <a:endParaRPr lang="en-GB" sz="2800" dirty="0" smtClean="0">
              <a:solidFill>
                <a:schemeClr val="bg1"/>
              </a:solidFill>
              <a:latin typeface="Arial" panose="020B0604020202020204" pitchFamily="34" charset="0"/>
              <a:cs typeface="Arial" panose="020B0604020202020204" pitchFamily="34" charset="0"/>
            </a:endParaRPr>
          </a:p>
          <a:p>
            <a:pPr algn="l"/>
            <a:r>
              <a:rPr lang="en-GB" sz="2800" dirty="0" smtClean="0">
                <a:solidFill>
                  <a:schemeClr val="bg1"/>
                </a:solidFill>
                <a:latin typeface="Arial" panose="020B0604020202020204" pitchFamily="34" charset="0"/>
                <a:cs typeface="Arial" panose="020B0604020202020204" pitchFamily="34" charset="0"/>
              </a:rPr>
              <a:t>Dr Ashike Choudhury: Emergency Medicine Consultant</a:t>
            </a:r>
          </a:p>
        </p:txBody>
      </p:sp>
      <p:sp>
        <p:nvSpPr>
          <p:cNvPr id="3" name="Title 2"/>
          <p:cNvSpPr>
            <a:spLocks noGrp="1"/>
          </p:cNvSpPr>
          <p:nvPr>
            <p:ph type="title"/>
          </p:nvPr>
        </p:nvSpPr>
        <p:spPr/>
        <p:txBody>
          <a:bodyPr>
            <a:normAutofit/>
          </a:bodyPr>
          <a:lstStyle/>
          <a:p>
            <a:r>
              <a:rPr lang="en-GB" sz="4000" dirty="0" smtClean="0"/>
              <a:t>MTI for </a:t>
            </a:r>
            <a:r>
              <a:rPr lang="en-GB" sz="4000" dirty="0"/>
              <a:t>O</a:t>
            </a:r>
            <a:r>
              <a:rPr lang="en-GB" sz="4000" dirty="0" smtClean="0"/>
              <a:t>verseas Physicians</a:t>
            </a:r>
            <a:endParaRPr lang="en-GB" sz="4000" dirty="0"/>
          </a:p>
        </p:txBody>
      </p:sp>
      <p:cxnSp>
        <p:nvCxnSpPr>
          <p:cNvPr id="5" name="Straight Connector 4"/>
          <p:cNvCxnSpPr/>
          <p:nvPr/>
        </p:nvCxnSpPr>
        <p:spPr>
          <a:xfrm>
            <a:off x="539552" y="2794905"/>
            <a:ext cx="55446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See the source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861048"/>
            <a:ext cx="333375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743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a:t>
            </a:r>
            <a:endParaRPr lang="en-GB" dirty="0"/>
          </a:p>
        </p:txBody>
      </p:sp>
      <p:grpSp>
        <p:nvGrpSpPr>
          <p:cNvPr id="12" name="Group 11"/>
          <p:cNvGrpSpPr/>
          <p:nvPr/>
        </p:nvGrpSpPr>
        <p:grpSpPr>
          <a:xfrm>
            <a:off x="174089" y="1844824"/>
            <a:ext cx="2862923" cy="3193892"/>
            <a:chOff x="174089" y="1844824"/>
            <a:chExt cx="2862923" cy="3193892"/>
          </a:xfrm>
        </p:grpSpPr>
        <p:pic>
          <p:nvPicPr>
            <p:cNvPr id="8" name="Picture 4" descr="http://bestanimations.com/Earth&amp;Space/Earth/earthglobeanimation/globe-earth-animation-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44824"/>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8262" y="1871262"/>
              <a:ext cx="1423327" cy="8526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4767" y="1858578"/>
              <a:ext cx="2082245" cy="923330"/>
            </a:xfrm>
            <a:prstGeom prst="rect">
              <a:avLst/>
            </a:prstGeom>
            <a:noFill/>
          </p:spPr>
          <p:txBody>
            <a:bodyPr wrap="squar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NHS</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extBox 4"/>
            <p:cNvSpPr txBox="1"/>
            <p:nvPr/>
          </p:nvSpPr>
          <p:spPr>
            <a:xfrm>
              <a:off x="174089" y="4115386"/>
              <a:ext cx="2857500" cy="923330"/>
            </a:xfrm>
            <a:prstGeom prst="rect">
              <a:avLst/>
            </a:prstGeom>
            <a:noFill/>
          </p:spPr>
          <p:txBody>
            <a:bodyPr wrap="square" rtlCol="0">
              <a:spAutoFit/>
            </a:bodyPr>
            <a:lstStyle/>
            <a:p>
              <a:r>
                <a:rPr lang="en-GB" dirty="0" smtClean="0">
                  <a:solidFill>
                    <a:schemeClr val="bg1"/>
                  </a:solidFill>
                </a:rPr>
                <a:t>SPORTT is integrated into regular simulation training for CMT/ACCS/MTI.</a:t>
              </a:r>
              <a:endParaRPr lang="en-GB" dirty="0">
                <a:solidFill>
                  <a:schemeClr val="bg1"/>
                </a:solidFill>
              </a:endParaRPr>
            </a:p>
          </p:txBody>
        </p:sp>
      </p:grpSp>
      <p:grpSp>
        <p:nvGrpSpPr>
          <p:cNvPr id="17" name="Group 16"/>
          <p:cNvGrpSpPr/>
          <p:nvPr/>
        </p:nvGrpSpPr>
        <p:grpSpPr>
          <a:xfrm>
            <a:off x="6129843" y="1839309"/>
            <a:ext cx="2883833" cy="5022269"/>
            <a:chOff x="6129843" y="1839309"/>
            <a:chExt cx="2883833" cy="5022269"/>
          </a:xfrm>
        </p:grpSpPr>
        <p:grpSp>
          <p:nvGrpSpPr>
            <p:cNvPr id="16" name="Group 15"/>
            <p:cNvGrpSpPr/>
            <p:nvPr/>
          </p:nvGrpSpPr>
          <p:grpSpPr>
            <a:xfrm>
              <a:off x="6129843" y="1839309"/>
              <a:ext cx="2883833" cy="5022269"/>
              <a:chOff x="6129843" y="1839309"/>
              <a:chExt cx="2883833" cy="5022269"/>
            </a:xfrm>
          </p:grpSpPr>
          <p:pic>
            <p:nvPicPr>
              <p:cNvPr id="2052" name="Picture 4" descr="http://bestanimations.com/Earth&amp;Space/Earth/earthglobeanimation/globe-earth-animation-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839309"/>
                <a:ext cx="2857500" cy="214312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6129843" y="1885590"/>
                <a:ext cx="2872621" cy="3430125"/>
                <a:chOff x="6129843" y="1885590"/>
                <a:chExt cx="2872621" cy="3430125"/>
              </a:xfrm>
            </p:grpSpPr>
            <p:pic>
              <p:nvPicPr>
                <p:cNvPr id="2050" name="Picture 2" descr="See the source image"/>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3633" y="1885590"/>
                  <a:ext cx="1358831" cy="7336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29843" y="4115386"/>
                  <a:ext cx="2846289" cy="1200329"/>
                </a:xfrm>
                <a:prstGeom prst="rect">
                  <a:avLst/>
                </a:prstGeom>
                <a:noFill/>
              </p:spPr>
              <p:txBody>
                <a:bodyPr wrap="square" rtlCol="0">
                  <a:spAutoFit/>
                </a:bodyPr>
                <a:lstStyle/>
                <a:p>
                  <a:r>
                    <a:rPr lang="en-GB" dirty="0" smtClean="0">
                      <a:solidFill>
                        <a:schemeClr val="bg1"/>
                      </a:solidFill>
                    </a:rPr>
                    <a:t>Nigeria: supporting MTI to introduce simulation to medical training.</a:t>
                  </a:r>
                </a:p>
                <a:p>
                  <a:endParaRPr lang="en-GB" dirty="0"/>
                </a:p>
              </p:txBody>
            </p:sp>
          </p:grpSp>
          <p:sp>
            <p:nvSpPr>
              <p:cNvPr id="10" name="TextBox 9"/>
              <p:cNvSpPr txBox="1"/>
              <p:nvPr/>
            </p:nvSpPr>
            <p:spPr>
              <a:xfrm>
                <a:off x="6147011" y="5107252"/>
                <a:ext cx="2846289" cy="1754326"/>
              </a:xfrm>
              <a:prstGeom prst="rect">
                <a:avLst/>
              </a:prstGeom>
              <a:noFill/>
            </p:spPr>
            <p:txBody>
              <a:bodyPr wrap="square" rtlCol="0">
                <a:spAutoFit/>
              </a:bodyPr>
              <a:lstStyle/>
              <a:p>
                <a:r>
                  <a:rPr lang="en-GB" dirty="0">
                    <a:solidFill>
                      <a:schemeClr val="bg1"/>
                    </a:solidFill>
                  </a:rPr>
                  <a:t>Sri Lanka: anaesthetists have approached Medway to visit and support development for their trainees.</a:t>
                </a:r>
              </a:p>
              <a:p>
                <a:endParaRPr lang="en-GB" dirty="0"/>
              </a:p>
            </p:txBody>
          </p:sp>
        </p:grpSp>
        <p:pic>
          <p:nvPicPr>
            <p:cNvPr id="2064" name="Picture 16" descr="\\medway.nhs.uk\Shares\Users_R_Z\wrightong\Desktop\animated-sri-lanka-flag-image-0007.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56798" y="2989009"/>
              <a:ext cx="1332499" cy="963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3115428" y="1819783"/>
            <a:ext cx="2873912" cy="3601634"/>
            <a:chOff x="3115428" y="1819783"/>
            <a:chExt cx="2873912" cy="3601634"/>
          </a:xfrm>
        </p:grpSpPr>
        <p:pic>
          <p:nvPicPr>
            <p:cNvPr id="6" name="Picture 4" descr="http://bestanimations.com/Earth&amp;Space/Earth/earthglobeanimation/globe-earth-animation-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844823"/>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15428" y="4221088"/>
              <a:ext cx="2804825" cy="1200329"/>
            </a:xfrm>
            <a:prstGeom prst="rect">
              <a:avLst/>
            </a:prstGeom>
            <a:noFill/>
          </p:spPr>
          <p:txBody>
            <a:bodyPr wrap="square" rtlCol="0">
              <a:spAutoFit/>
            </a:bodyPr>
            <a:lstStyle/>
            <a:p>
              <a:r>
                <a:rPr lang="en-GB" dirty="0" smtClean="0">
                  <a:solidFill>
                    <a:schemeClr val="bg1"/>
                  </a:solidFill>
                </a:rPr>
                <a:t>Royal College of Anaesthetists training group have plans to implement for all MTI trainees.</a:t>
              </a:r>
              <a:endParaRPr lang="en-GB" dirty="0">
                <a:solidFill>
                  <a:schemeClr val="bg1"/>
                </a:solidFill>
              </a:endParaRPr>
            </a:p>
          </p:txBody>
        </p:sp>
        <p:pic>
          <p:nvPicPr>
            <p:cNvPr id="206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8888" y="3656032"/>
              <a:ext cx="826775" cy="82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medway.nhs.uk\Shares\Users_E_K\Gary Knowles\Desktop\uk-union-jack-flag-waving-animated-gif-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52613" y="1819783"/>
              <a:ext cx="1529001" cy="9556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364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nodeType="afterEffect">
                                  <p:stCondLst>
                                    <p:cond delay="25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574" y="548679"/>
            <a:ext cx="5682557" cy="4896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5" y="2492896"/>
            <a:ext cx="1535736" cy="1567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3462412"/>
            <a:ext cx="1497335" cy="14973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5760442"/>
            <a:ext cx="2365003"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4652" y="5759484"/>
            <a:ext cx="2365003"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9703" y="1447545"/>
            <a:ext cx="1462567" cy="14973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cademy of Medical Royal Colle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0" y="-685800"/>
            <a:ext cx="20193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ee the sourc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4339858"/>
            <a:ext cx="1497801" cy="1497801"/>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22" y="799209"/>
            <a:ext cx="1543923" cy="1296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42726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wrightong\AppData\Local\Microsoft\Windows\Temporary Internet Files\Content.IE5\DLC1EAIR\question_mar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779106"/>
            <a:ext cx="4176464" cy="4454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9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352149"/>
            <a:ext cx="4872300" cy="285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780378" y="1529510"/>
            <a:ext cx="3724072" cy="2250336"/>
            <a:chOff x="1475656" y="548680"/>
            <a:chExt cx="3724072" cy="2860296"/>
          </a:xfrm>
          <a:solidFill>
            <a:schemeClr val="accent5">
              <a:lumMod val="20000"/>
              <a:lumOff val="80000"/>
            </a:schemeClr>
          </a:solidFill>
        </p:grpSpPr>
        <p:sp>
          <p:nvSpPr>
            <p:cNvPr id="56" name="Rectangle 13"/>
            <p:cNvSpPr/>
            <p:nvPr/>
          </p:nvSpPr>
          <p:spPr>
            <a:xfrm rot="5400000">
              <a:off x="1907544" y="116792"/>
              <a:ext cx="2860296"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1493490" y="1340768"/>
              <a:ext cx="2824627" cy="830997"/>
            </a:xfrm>
            <a:prstGeom prst="rect">
              <a:avLst/>
            </a:prstGeom>
            <a:grpFill/>
          </p:spPr>
          <p:txBody>
            <a:bodyPr wrap="square" rtlCol="0">
              <a:spAutoFit/>
            </a:bodyPr>
            <a:lstStyle/>
            <a:p>
              <a:pPr algn="ctr"/>
              <a:r>
                <a:rPr lang="en-GB" dirty="0" smtClean="0"/>
                <a:t>75% of medical registrar </a:t>
              </a:r>
              <a:r>
                <a:rPr lang="en-GB" dirty="0"/>
                <a:t>r</a:t>
              </a:r>
              <a:r>
                <a:rPr lang="en-GB" dirty="0" smtClean="0"/>
                <a:t>ota EMPTY</a:t>
              </a:r>
              <a:endParaRPr lang="en-GB" dirty="0"/>
            </a:p>
          </p:txBody>
        </p:sp>
      </p:grpSp>
      <p:grpSp>
        <p:nvGrpSpPr>
          <p:cNvPr id="2" name="Group 1"/>
          <p:cNvGrpSpPr/>
          <p:nvPr/>
        </p:nvGrpSpPr>
        <p:grpSpPr>
          <a:xfrm>
            <a:off x="4663926" y="1529510"/>
            <a:ext cx="2860296" cy="2947087"/>
            <a:chOff x="4640270" y="1454635"/>
            <a:chExt cx="2860296" cy="2947087"/>
          </a:xfrm>
        </p:grpSpPr>
        <p:sp>
          <p:nvSpPr>
            <p:cNvPr id="55" name="Rectangle 13"/>
            <p:cNvSpPr/>
            <p:nvPr/>
          </p:nvSpPr>
          <p:spPr>
            <a:xfrm rot="10800000">
              <a:off x="4640270" y="1454635"/>
              <a:ext cx="2860296" cy="2947087"/>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p:nvPr/>
          </p:nvSpPr>
          <p:spPr>
            <a:xfrm>
              <a:off x="5563534" y="1979638"/>
              <a:ext cx="1750552" cy="1200329"/>
            </a:xfrm>
            <a:prstGeom prst="rect">
              <a:avLst/>
            </a:prstGeom>
            <a:solidFill>
              <a:schemeClr val="tx2">
                <a:lumMod val="60000"/>
                <a:lumOff val="40000"/>
              </a:schemeClr>
            </a:solidFill>
          </p:spPr>
          <p:txBody>
            <a:bodyPr wrap="square" rtlCol="0">
              <a:spAutoFit/>
            </a:bodyPr>
            <a:lstStyle/>
            <a:p>
              <a:pPr algn="ctr"/>
              <a:r>
                <a:rPr lang="en-GB" dirty="0" smtClean="0">
                  <a:solidFill>
                    <a:schemeClr val="bg1"/>
                  </a:solidFill>
                </a:rPr>
                <a:t>Registrars on call REDUCED from 4 to 3 per 24 hours</a:t>
              </a:r>
              <a:endParaRPr lang="en-GB" dirty="0">
                <a:solidFill>
                  <a:schemeClr val="bg1"/>
                </a:solidFill>
              </a:endParaRPr>
            </a:p>
          </p:txBody>
        </p:sp>
      </p:grpSp>
      <p:grpSp>
        <p:nvGrpSpPr>
          <p:cNvPr id="5" name="Group 4"/>
          <p:cNvGrpSpPr/>
          <p:nvPr/>
        </p:nvGrpSpPr>
        <p:grpSpPr>
          <a:xfrm>
            <a:off x="1748622" y="3121174"/>
            <a:ext cx="2889471" cy="2842453"/>
            <a:chOff x="-1064664" y="3491804"/>
            <a:chExt cx="2889471" cy="2842453"/>
          </a:xfrm>
        </p:grpSpPr>
        <p:sp>
          <p:nvSpPr>
            <p:cNvPr id="53" name="Rectangle 13"/>
            <p:cNvSpPr/>
            <p:nvPr/>
          </p:nvSpPr>
          <p:spPr>
            <a:xfrm>
              <a:off x="-1035489" y="3491804"/>
              <a:ext cx="2860296" cy="2842453"/>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1064664" y="4141501"/>
              <a:ext cx="2824627" cy="2031325"/>
            </a:xfrm>
            <a:prstGeom prst="rect">
              <a:avLst/>
            </a:prstGeom>
            <a:noFill/>
          </p:spPr>
          <p:txBody>
            <a:bodyPr wrap="square" rtlCol="0">
              <a:spAutoFit/>
            </a:bodyPr>
            <a:lstStyle/>
            <a:p>
              <a:pPr algn="ctr"/>
              <a:r>
                <a:rPr lang="en-GB" dirty="0">
                  <a:solidFill>
                    <a:schemeClr val="bg1"/>
                  </a:solidFill>
                </a:rPr>
                <a:t>Agency staff </a:t>
              </a:r>
              <a:r>
                <a:rPr lang="en-GB" dirty="0" smtClean="0">
                  <a:solidFill>
                    <a:schemeClr val="bg1"/>
                  </a:solidFill>
                </a:rPr>
                <a:t>COST </a:t>
              </a:r>
              <a:r>
                <a:rPr lang="en-GB" dirty="0">
                  <a:solidFill>
                    <a:schemeClr val="bg1"/>
                  </a:solidFill>
                </a:rPr>
                <a:t>£</a:t>
              </a:r>
              <a:r>
                <a:rPr lang="en-GB" dirty="0" smtClean="0">
                  <a:solidFill>
                    <a:schemeClr val="bg1"/>
                  </a:solidFill>
                </a:rPr>
                <a:t>15,656/slot/month</a:t>
              </a:r>
            </a:p>
            <a:p>
              <a:pPr algn="ctr"/>
              <a:endParaRPr lang="en-GB" dirty="0">
                <a:solidFill>
                  <a:schemeClr val="bg1"/>
                </a:solidFill>
              </a:endParaRPr>
            </a:p>
            <a:p>
              <a:pPr algn="ctr"/>
              <a:r>
                <a:rPr lang="en-GB" dirty="0" smtClean="0">
                  <a:solidFill>
                    <a:schemeClr val="bg1"/>
                  </a:solidFill>
                </a:rPr>
                <a:t>Vs</a:t>
              </a:r>
            </a:p>
            <a:p>
              <a:pPr algn="ctr"/>
              <a:endParaRPr lang="en-GB" dirty="0">
                <a:solidFill>
                  <a:schemeClr val="bg1"/>
                </a:solidFill>
              </a:endParaRPr>
            </a:p>
            <a:p>
              <a:pPr algn="ctr"/>
              <a:r>
                <a:rPr lang="en-GB" dirty="0">
                  <a:solidFill>
                    <a:schemeClr val="bg1"/>
                  </a:solidFill>
                </a:rPr>
                <a:t>Substantive </a:t>
              </a:r>
              <a:r>
                <a:rPr lang="en-GB" dirty="0" smtClean="0">
                  <a:solidFill>
                    <a:schemeClr val="bg1"/>
                  </a:solidFill>
                </a:rPr>
                <a:t>registrar </a:t>
              </a:r>
              <a:r>
                <a:rPr lang="en-GB" dirty="0">
                  <a:solidFill>
                    <a:schemeClr val="bg1"/>
                  </a:solidFill>
                </a:rPr>
                <a:t>£</a:t>
              </a:r>
              <a:r>
                <a:rPr lang="en-GB" dirty="0" smtClean="0">
                  <a:solidFill>
                    <a:schemeClr val="bg1"/>
                  </a:solidFill>
                </a:rPr>
                <a:t>5702/slot/month</a:t>
              </a:r>
              <a:endParaRPr lang="en-GB" dirty="0">
                <a:solidFill>
                  <a:schemeClr val="bg1"/>
                </a:solidFill>
              </a:endParaRPr>
            </a:p>
          </p:txBody>
        </p:sp>
      </p:grpSp>
      <p:grpSp>
        <p:nvGrpSpPr>
          <p:cNvPr id="4" name="Group 3"/>
          <p:cNvGrpSpPr/>
          <p:nvPr/>
        </p:nvGrpSpPr>
        <p:grpSpPr>
          <a:xfrm>
            <a:off x="3809057" y="3787996"/>
            <a:ext cx="3715165" cy="2175631"/>
            <a:chOff x="3482152" y="3427407"/>
            <a:chExt cx="3724072" cy="2860296"/>
          </a:xfrm>
        </p:grpSpPr>
        <p:sp>
          <p:nvSpPr>
            <p:cNvPr id="54" name="Rectangle 13"/>
            <p:cNvSpPr/>
            <p:nvPr/>
          </p:nvSpPr>
          <p:spPr>
            <a:xfrm rot="16200000">
              <a:off x="3914040" y="2995519"/>
              <a:ext cx="2860296"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4532853" y="4272753"/>
              <a:ext cx="2486444" cy="1456321"/>
            </a:xfrm>
            <a:prstGeom prst="rect">
              <a:avLst/>
            </a:prstGeom>
            <a:noFill/>
          </p:spPr>
          <p:txBody>
            <a:bodyPr wrap="square" rtlCol="0">
              <a:spAutoFit/>
            </a:bodyPr>
            <a:lstStyle/>
            <a:p>
              <a:pPr algn="ctr"/>
              <a:r>
                <a:rPr lang="en-GB" dirty="0" smtClean="0"/>
                <a:t>GMC Survey raised concerns of INCREASED PRESSURE and WORKLOAD</a:t>
              </a:r>
              <a:endParaRPr lang="en-GB" dirty="0"/>
            </a:p>
          </p:txBody>
        </p:sp>
      </p:grpSp>
      <p:sp>
        <p:nvSpPr>
          <p:cNvPr id="9" name="TextBox 8"/>
          <p:cNvSpPr txBox="1"/>
          <p:nvPr/>
        </p:nvSpPr>
        <p:spPr>
          <a:xfrm>
            <a:off x="2341194" y="962416"/>
            <a:ext cx="4680520" cy="369332"/>
          </a:xfrm>
          <a:prstGeom prst="rect">
            <a:avLst/>
          </a:prstGeom>
          <a:noFill/>
        </p:spPr>
        <p:txBody>
          <a:bodyPr wrap="square" rtlCol="0">
            <a:spAutoFit/>
          </a:bodyPr>
          <a:lstStyle/>
          <a:p>
            <a:pPr algn="ctr"/>
            <a:r>
              <a:rPr lang="en-GB" b="1" dirty="0" smtClean="0">
                <a:solidFill>
                  <a:schemeClr val="bg1"/>
                </a:solidFill>
              </a:rPr>
              <a:t>Background</a:t>
            </a:r>
            <a:endParaRPr lang="en-GB" b="1" dirty="0">
              <a:solidFill>
                <a:schemeClr val="bg1"/>
              </a:solidFill>
            </a:endParaRPr>
          </a:p>
        </p:txBody>
      </p:sp>
    </p:spTree>
    <p:extLst>
      <p:ext uri="{BB962C8B-B14F-4D97-AF65-F5344CB8AC3E}">
        <p14:creationId xmlns:p14="http://schemas.microsoft.com/office/powerpoint/2010/main" val="2199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1000"/>
                                        <p:tgtEl>
                                          <p:spTgt spid="3"/>
                                        </p:tgtEl>
                                        <p:attrNameLst>
                                          <p:attrName>ppt_x</p:attrName>
                                        </p:attrNameLst>
                                      </p:cBhvr>
                                      <p:tavLst>
                                        <p:tav tm="0">
                                          <p:val>
                                            <p:strVal val="ppt_x"/>
                                          </p:val>
                                        </p:tav>
                                        <p:tav tm="100000">
                                          <p:val>
                                            <p:strVal val="0-ppt_w/2"/>
                                          </p:val>
                                        </p:tav>
                                      </p:tavLst>
                                    </p:anim>
                                    <p:anim calcmode="lin" valueType="num">
                                      <p:cBhvr additive="base">
                                        <p:cTn id="7" dur="1000"/>
                                        <p:tgtEl>
                                          <p:spTgt spid="3"/>
                                        </p:tgtEl>
                                        <p:attrNameLst>
                                          <p:attrName>ppt_y</p:attrName>
                                        </p:attrNameLst>
                                      </p:cBhvr>
                                      <p:tavLst>
                                        <p:tav tm="0">
                                          <p:val>
                                            <p:strVal val="ppt_y"/>
                                          </p:val>
                                        </p:tav>
                                        <p:tav tm="100000">
                                          <p:val>
                                            <p:strVal val="0-ppt_h/2"/>
                                          </p:val>
                                        </p:tav>
                                      </p:tavLst>
                                    </p:anim>
                                    <p:set>
                                      <p:cBhvr>
                                        <p:cTn id="8" dur="1" fill="hold">
                                          <p:stCondLst>
                                            <p:cond delay="999"/>
                                          </p:stCondLst>
                                        </p:cTn>
                                        <p:tgtEl>
                                          <p:spTgt spid="3"/>
                                        </p:tgtEl>
                                        <p:attrNameLst>
                                          <p:attrName>style.visibility</p:attrName>
                                        </p:attrNameLst>
                                      </p:cBhvr>
                                      <p:to>
                                        <p:strVal val="hidden"/>
                                      </p:to>
                                    </p:set>
                                  </p:childTnLst>
                                </p:cTn>
                              </p:par>
                            </p:childTnLst>
                          </p:cTn>
                        </p:par>
                        <p:par>
                          <p:cTn id="9" fill="hold">
                            <p:stCondLst>
                              <p:cond delay="1000"/>
                            </p:stCondLst>
                            <p:childTnLst>
                              <p:par>
                                <p:cTn id="10" presetID="2" presetClass="exit" presetSubtype="3" fill="hold" nodeType="afterEffect">
                                  <p:stCondLst>
                                    <p:cond delay="2500"/>
                                  </p:stCondLst>
                                  <p:childTnLst>
                                    <p:anim calcmode="lin" valueType="num">
                                      <p:cBhvr additive="base">
                                        <p:cTn id="11" dur="1000"/>
                                        <p:tgtEl>
                                          <p:spTgt spid="2"/>
                                        </p:tgtEl>
                                        <p:attrNameLst>
                                          <p:attrName>ppt_x</p:attrName>
                                        </p:attrNameLst>
                                      </p:cBhvr>
                                      <p:tavLst>
                                        <p:tav tm="0">
                                          <p:val>
                                            <p:strVal val="ppt_x"/>
                                          </p:val>
                                        </p:tav>
                                        <p:tav tm="100000">
                                          <p:val>
                                            <p:strVal val="1+ppt_w/2"/>
                                          </p:val>
                                        </p:tav>
                                      </p:tavLst>
                                    </p:anim>
                                    <p:anim calcmode="lin" valueType="num">
                                      <p:cBhvr additive="base">
                                        <p:cTn id="12" dur="1000"/>
                                        <p:tgtEl>
                                          <p:spTgt spid="2"/>
                                        </p:tgtEl>
                                        <p:attrNameLst>
                                          <p:attrName>ppt_y</p:attrName>
                                        </p:attrNameLst>
                                      </p:cBhvr>
                                      <p:tavLst>
                                        <p:tav tm="0">
                                          <p:val>
                                            <p:strVal val="ppt_y"/>
                                          </p:val>
                                        </p:tav>
                                        <p:tav tm="100000">
                                          <p:val>
                                            <p:strVal val="0-ppt_h/2"/>
                                          </p:val>
                                        </p:tav>
                                      </p:tavLst>
                                    </p:anim>
                                    <p:set>
                                      <p:cBhvr>
                                        <p:cTn id="13" dur="1" fill="hold">
                                          <p:stCondLst>
                                            <p:cond delay="999"/>
                                          </p:stCondLst>
                                        </p:cTn>
                                        <p:tgtEl>
                                          <p:spTgt spid="2"/>
                                        </p:tgtEl>
                                        <p:attrNameLst>
                                          <p:attrName>style.visibility</p:attrName>
                                        </p:attrNameLst>
                                      </p:cBhvr>
                                      <p:to>
                                        <p:strVal val="hidden"/>
                                      </p:to>
                                    </p:set>
                                  </p:childTnLst>
                                </p:cTn>
                              </p:par>
                            </p:childTnLst>
                          </p:cTn>
                        </p:par>
                        <p:par>
                          <p:cTn id="14" fill="hold">
                            <p:stCondLst>
                              <p:cond delay="4500"/>
                            </p:stCondLst>
                            <p:childTnLst>
                              <p:par>
                                <p:cTn id="15" presetID="2" presetClass="exit" presetSubtype="6" fill="hold" nodeType="afterEffect">
                                  <p:stCondLst>
                                    <p:cond delay="2500"/>
                                  </p:stCondLst>
                                  <p:childTnLst>
                                    <p:anim calcmode="lin" valueType="num">
                                      <p:cBhvr additive="base">
                                        <p:cTn id="16" dur="1000"/>
                                        <p:tgtEl>
                                          <p:spTgt spid="4"/>
                                        </p:tgtEl>
                                        <p:attrNameLst>
                                          <p:attrName>ppt_x</p:attrName>
                                        </p:attrNameLst>
                                      </p:cBhvr>
                                      <p:tavLst>
                                        <p:tav tm="0">
                                          <p:val>
                                            <p:strVal val="ppt_x"/>
                                          </p:val>
                                        </p:tav>
                                        <p:tav tm="100000">
                                          <p:val>
                                            <p:strVal val="1+ppt_w/2"/>
                                          </p:val>
                                        </p:tav>
                                      </p:tavLst>
                                    </p:anim>
                                    <p:anim calcmode="lin" valueType="num">
                                      <p:cBhvr additive="base">
                                        <p:cTn id="17" dur="1000"/>
                                        <p:tgtEl>
                                          <p:spTgt spid="4"/>
                                        </p:tgtEl>
                                        <p:attrNameLst>
                                          <p:attrName>ppt_y</p:attrName>
                                        </p:attrNameLst>
                                      </p:cBhvr>
                                      <p:tavLst>
                                        <p:tav tm="0">
                                          <p:val>
                                            <p:strVal val="ppt_y"/>
                                          </p:val>
                                        </p:tav>
                                        <p:tav tm="100000">
                                          <p:val>
                                            <p:strVal val="1+ppt_h/2"/>
                                          </p:val>
                                        </p:tav>
                                      </p:tavLst>
                                    </p:anim>
                                    <p:set>
                                      <p:cBhvr>
                                        <p:cTn id="18" dur="1" fill="hold">
                                          <p:stCondLst>
                                            <p:cond delay="999"/>
                                          </p:stCondLst>
                                        </p:cTn>
                                        <p:tgtEl>
                                          <p:spTgt spid="4"/>
                                        </p:tgtEl>
                                        <p:attrNameLst>
                                          <p:attrName>style.visibility</p:attrName>
                                        </p:attrNameLst>
                                      </p:cBhvr>
                                      <p:to>
                                        <p:strVal val="hidden"/>
                                      </p:to>
                                    </p:set>
                                  </p:childTnLst>
                                </p:cTn>
                              </p:par>
                            </p:childTnLst>
                          </p:cTn>
                        </p:par>
                        <p:par>
                          <p:cTn id="19" fill="hold">
                            <p:stCondLst>
                              <p:cond delay="8000"/>
                            </p:stCondLst>
                            <p:childTnLst>
                              <p:par>
                                <p:cTn id="20" presetID="2" presetClass="exit" presetSubtype="4" fill="hold" nodeType="afterEffect">
                                  <p:stCondLst>
                                    <p:cond delay="2500"/>
                                  </p:stCondLst>
                                  <p:childTnLst>
                                    <p:anim calcmode="lin" valueType="num">
                                      <p:cBhvr additive="base">
                                        <p:cTn id="21" dur="1000"/>
                                        <p:tgtEl>
                                          <p:spTgt spid="5"/>
                                        </p:tgtEl>
                                        <p:attrNameLst>
                                          <p:attrName>ppt_x</p:attrName>
                                        </p:attrNameLst>
                                      </p:cBhvr>
                                      <p:tavLst>
                                        <p:tav tm="0">
                                          <p:val>
                                            <p:strVal val="ppt_x"/>
                                          </p:val>
                                        </p:tav>
                                        <p:tav tm="100000">
                                          <p:val>
                                            <p:strVal val="ppt_x"/>
                                          </p:val>
                                        </p:tav>
                                      </p:tavLst>
                                    </p:anim>
                                    <p:anim calcmode="lin" valueType="num">
                                      <p:cBhvr additive="base">
                                        <p:cTn id="22" dur="1000"/>
                                        <p:tgtEl>
                                          <p:spTgt spid="5"/>
                                        </p:tgtEl>
                                        <p:attrNameLst>
                                          <p:attrName>ppt_y</p:attrName>
                                        </p:attrNameLst>
                                      </p:cBhvr>
                                      <p:tavLst>
                                        <p:tav tm="0">
                                          <p:val>
                                            <p:strVal val="ppt_y"/>
                                          </p:val>
                                        </p:tav>
                                        <p:tav tm="100000">
                                          <p:val>
                                            <p:strVal val="1+ppt_h/2"/>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287187"/>
            <a:ext cx="9975749" cy="74888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Communications\Digital\Presentation archive\Simulation HSJ\Chinedu Anzior.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5443" y="1928694"/>
            <a:ext cx="1000959" cy="13346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Communications\Digital\Presentation archive\Simulation HSJ\Derin.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7247" y="2276870"/>
            <a:ext cx="972110" cy="12961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ommunications\Digital\Presentation archive\Simulation HSJ\Oladotun Abidakun.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889" t="13432" r="25390" b="24407"/>
          <a:stretch/>
        </p:blipFill>
        <p:spPr bwMode="auto">
          <a:xfrm>
            <a:off x="1747834" y="3263306"/>
            <a:ext cx="955344" cy="128289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S:\Communications\Digital\Presentation archive\Simulation HSJ\Osayuware Agunbia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076270" y="5028839"/>
            <a:ext cx="1193901" cy="8954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Communications\Digital\Presentation archive\Simulation HSJ\Sherifat and Tamar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104" y="4891596"/>
            <a:ext cx="936104" cy="124813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7" descr="S:\Communications\Digital\Presentation archive\Simulation HSJ\Abdula Elawady - EGYP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3788" y="1412776"/>
            <a:ext cx="968124" cy="1290833"/>
          </a:xfrm>
          <a:prstGeom prst="rect">
            <a:avLst/>
          </a:prstGeom>
          <a:noFill/>
          <a:extLst>
            <a:ext uri="{909E8E84-426E-40DD-AFC4-6F175D3DCCD1}">
              <a14:hiddenFill xmlns:a14="http://schemas.microsoft.com/office/drawing/2010/main">
                <a:solidFill>
                  <a:srgbClr val="FFFFFF"/>
                </a:solidFill>
              </a14:hiddenFill>
            </a:ext>
          </a:extLst>
        </p:spPr>
      </p:pic>
      <p:grpSp>
        <p:nvGrpSpPr>
          <p:cNvPr id="2060" name="Group 2059"/>
          <p:cNvGrpSpPr/>
          <p:nvPr/>
        </p:nvGrpSpPr>
        <p:grpSpPr>
          <a:xfrm>
            <a:off x="2492152" y="2393809"/>
            <a:ext cx="4672136" cy="3460970"/>
            <a:chOff x="2492152" y="2416305"/>
            <a:chExt cx="4672136" cy="3460970"/>
          </a:xfrm>
        </p:grpSpPr>
        <p:grpSp>
          <p:nvGrpSpPr>
            <p:cNvPr id="30" name="Group 29"/>
            <p:cNvGrpSpPr/>
            <p:nvPr/>
          </p:nvGrpSpPr>
          <p:grpSpPr>
            <a:xfrm>
              <a:off x="2492152" y="3140968"/>
              <a:ext cx="3303984" cy="2736307"/>
              <a:chOff x="2492152" y="3140968"/>
              <a:chExt cx="3303984" cy="2736307"/>
            </a:xfrm>
          </p:grpSpPr>
          <p:cxnSp>
            <p:nvCxnSpPr>
              <p:cNvPr id="14" name="Straight Connector 13"/>
              <p:cNvCxnSpPr/>
              <p:nvPr/>
            </p:nvCxnSpPr>
            <p:spPr>
              <a:xfrm flipH="1">
                <a:off x="4591953" y="3140968"/>
                <a:ext cx="163970" cy="175062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463302" y="3356992"/>
                <a:ext cx="820666" cy="153460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92152" y="4128832"/>
                <a:ext cx="1647800" cy="99303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977247" y="5333978"/>
                <a:ext cx="1278196" cy="18168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591953" y="5405265"/>
                <a:ext cx="1204183" cy="47201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6372200" y="2416305"/>
              <a:ext cx="792088" cy="94068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876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Effect transition="in" filter="fade">
                                      <p:cBhvr>
                                        <p:cTn id="15" dur="1000"/>
                                        <p:tgtEl>
                                          <p:spTgt spid="2050"/>
                                        </p:tgtEl>
                                      </p:cBhvr>
                                    </p:animEffect>
                                  </p:childTnLst>
                                </p:cTn>
                              </p:par>
                              <p:par>
                                <p:cTn id="16" presetID="53" presetClass="entr" presetSubtype="16"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 calcmode="lin" valueType="num">
                                      <p:cBhvr>
                                        <p:cTn id="18" dur="1000" fill="hold"/>
                                        <p:tgtEl>
                                          <p:spTgt spid="2051"/>
                                        </p:tgtEl>
                                        <p:attrNameLst>
                                          <p:attrName>ppt_w</p:attrName>
                                        </p:attrNameLst>
                                      </p:cBhvr>
                                      <p:tavLst>
                                        <p:tav tm="0">
                                          <p:val>
                                            <p:fltVal val="0"/>
                                          </p:val>
                                        </p:tav>
                                        <p:tav tm="100000">
                                          <p:val>
                                            <p:strVal val="#ppt_w"/>
                                          </p:val>
                                        </p:tav>
                                      </p:tavLst>
                                    </p:anim>
                                    <p:anim calcmode="lin" valueType="num">
                                      <p:cBhvr>
                                        <p:cTn id="19" dur="1000" fill="hold"/>
                                        <p:tgtEl>
                                          <p:spTgt spid="2051"/>
                                        </p:tgtEl>
                                        <p:attrNameLst>
                                          <p:attrName>ppt_h</p:attrName>
                                        </p:attrNameLst>
                                      </p:cBhvr>
                                      <p:tavLst>
                                        <p:tav tm="0">
                                          <p:val>
                                            <p:fltVal val="0"/>
                                          </p:val>
                                        </p:tav>
                                        <p:tav tm="100000">
                                          <p:val>
                                            <p:strVal val="#ppt_h"/>
                                          </p:val>
                                        </p:tav>
                                      </p:tavLst>
                                    </p:anim>
                                    <p:animEffect transition="in" filter="fade">
                                      <p:cBhvr>
                                        <p:cTn id="20" dur="1000"/>
                                        <p:tgtEl>
                                          <p:spTgt spid="2051"/>
                                        </p:tgtEl>
                                      </p:cBhvr>
                                    </p:animEffect>
                                  </p:childTnLst>
                                </p:cTn>
                              </p:par>
                              <p:par>
                                <p:cTn id="21" presetID="53"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p:cTn id="23" dur="1000" fill="hold"/>
                                        <p:tgtEl>
                                          <p:spTgt spid="2052"/>
                                        </p:tgtEl>
                                        <p:attrNameLst>
                                          <p:attrName>ppt_w</p:attrName>
                                        </p:attrNameLst>
                                      </p:cBhvr>
                                      <p:tavLst>
                                        <p:tav tm="0">
                                          <p:val>
                                            <p:fltVal val="0"/>
                                          </p:val>
                                        </p:tav>
                                        <p:tav tm="100000">
                                          <p:val>
                                            <p:strVal val="#ppt_w"/>
                                          </p:val>
                                        </p:tav>
                                      </p:tavLst>
                                    </p:anim>
                                    <p:anim calcmode="lin" valueType="num">
                                      <p:cBhvr>
                                        <p:cTn id="24" dur="1000" fill="hold"/>
                                        <p:tgtEl>
                                          <p:spTgt spid="2052"/>
                                        </p:tgtEl>
                                        <p:attrNameLst>
                                          <p:attrName>ppt_h</p:attrName>
                                        </p:attrNameLst>
                                      </p:cBhvr>
                                      <p:tavLst>
                                        <p:tav tm="0">
                                          <p:val>
                                            <p:fltVal val="0"/>
                                          </p:val>
                                        </p:tav>
                                        <p:tav tm="100000">
                                          <p:val>
                                            <p:strVal val="#ppt_h"/>
                                          </p:val>
                                        </p:tav>
                                      </p:tavLst>
                                    </p:anim>
                                    <p:animEffect transition="in" filter="fade">
                                      <p:cBhvr>
                                        <p:cTn id="25" dur="1000"/>
                                        <p:tgtEl>
                                          <p:spTgt spid="2052"/>
                                        </p:tgtEl>
                                      </p:cBhvr>
                                    </p:animEffect>
                                  </p:childTnLst>
                                </p:cTn>
                              </p:par>
                              <p:par>
                                <p:cTn id="26" presetID="53" presetClass="entr" presetSubtype="16" fill="hold" nodeType="withEffect">
                                  <p:stCondLst>
                                    <p:cond delay="0"/>
                                  </p:stCondLst>
                                  <p:childTnLst>
                                    <p:set>
                                      <p:cBhvr>
                                        <p:cTn id="27" dur="1" fill="hold">
                                          <p:stCondLst>
                                            <p:cond delay="0"/>
                                          </p:stCondLst>
                                        </p:cTn>
                                        <p:tgtEl>
                                          <p:spTgt spid="2053"/>
                                        </p:tgtEl>
                                        <p:attrNameLst>
                                          <p:attrName>style.visibility</p:attrName>
                                        </p:attrNameLst>
                                      </p:cBhvr>
                                      <p:to>
                                        <p:strVal val="visible"/>
                                      </p:to>
                                    </p:set>
                                    <p:anim calcmode="lin" valueType="num">
                                      <p:cBhvr>
                                        <p:cTn id="28" dur="1000" fill="hold"/>
                                        <p:tgtEl>
                                          <p:spTgt spid="2053"/>
                                        </p:tgtEl>
                                        <p:attrNameLst>
                                          <p:attrName>ppt_w</p:attrName>
                                        </p:attrNameLst>
                                      </p:cBhvr>
                                      <p:tavLst>
                                        <p:tav tm="0">
                                          <p:val>
                                            <p:fltVal val="0"/>
                                          </p:val>
                                        </p:tav>
                                        <p:tav tm="100000">
                                          <p:val>
                                            <p:strVal val="#ppt_w"/>
                                          </p:val>
                                        </p:tav>
                                      </p:tavLst>
                                    </p:anim>
                                    <p:anim calcmode="lin" valueType="num">
                                      <p:cBhvr>
                                        <p:cTn id="29" dur="1000" fill="hold"/>
                                        <p:tgtEl>
                                          <p:spTgt spid="2053"/>
                                        </p:tgtEl>
                                        <p:attrNameLst>
                                          <p:attrName>ppt_h</p:attrName>
                                        </p:attrNameLst>
                                      </p:cBhvr>
                                      <p:tavLst>
                                        <p:tav tm="0">
                                          <p:val>
                                            <p:fltVal val="0"/>
                                          </p:val>
                                        </p:tav>
                                        <p:tav tm="100000">
                                          <p:val>
                                            <p:strVal val="#ppt_h"/>
                                          </p:val>
                                        </p:tav>
                                      </p:tavLst>
                                    </p:anim>
                                    <p:animEffect transition="in" filter="fade">
                                      <p:cBhvr>
                                        <p:cTn id="30" dur="1000"/>
                                        <p:tgtEl>
                                          <p:spTgt spid="2053"/>
                                        </p:tgtEl>
                                      </p:cBhvr>
                                    </p:animEffect>
                                  </p:childTnLst>
                                </p:cTn>
                              </p:par>
                              <p:par>
                                <p:cTn id="31" presetID="53" presetClass="entr" presetSubtype="16" fill="hold" nodeType="withEffect">
                                  <p:stCondLst>
                                    <p:cond delay="0"/>
                                  </p:stCondLst>
                                  <p:childTnLst>
                                    <p:set>
                                      <p:cBhvr>
                                        <p:cTn id="32" dur="1" fill="hold">
                                          <p:stCondLst>
                                            <p:cond delay="0"/>
                                          </p:stCondLst>
                                        </p:cTn>
                                        <p:tgtEl>
                                          <p:spTgt spid="2054"/>
                                        </p:tgtEl>
                                        <p:attrNameLst>
                                          <p:attrName>style.visibility</p:attrName>
                                        </p:attrNameLst>
                                      </p:cBhvr>
                                      <p:to>
                                        <p:strVal val="visible"/>
                                      </p:to>
                                    </p:set>
                                    <p:anim calcmode="lin" valueType="num">
                                      <p:cBhvr>
                                        <p:cTn id="33" dur="1000" fill="hold"/>
                                        <p:tgtEl>
                                          <p:spTgt spid="2054"/>
                                        </p:tgtEl>
                                        <p:attrNameLst>
                                          <p:attrName>ppt_w</p:attrName>
                                        </p:attrNameLst>
                                      </p:cBhvr>
                                      <p:tavLst>
                                        <p:tav tm="0">
                                          <p:val>
                                            <p:fltVal val="0"/>
                                          </p:val>
                                        </p:tav>
                                        <p:tav tm="100000">
                                          <p:val>
                                            <p:strVal val="#ppt_w"/>
                                          </p:val>
                                        </p:tav>
                                      </p:tavLst>
                                    </p:anim>
                                    <p:anim calcmode="lin" valueType="num">
                                      <p:cBhvr>
                                        <p:cTn id="34" dur="1000" fill="hold"/>
                                        <p:tgtEl>
                                          <p:spTgt spid="2054"/>
                                        </p:tgtEl>
                                        <p:attrNameLst>
                                          <p:attrName>ppt_h</p:attrName>
                                        </p:attrNameLst>
                                      </p:cBhvr>
                                      <p:tavLst>
                                        <p:tav tm="0">
                                          <p:val>
                                            <p:fltVal val="0"/>
                                          </p:val>
                                        </p:tav>
                                        <p:tav tm="100000">
                                          <p:val>
                                            <p:strVal val="#ppt_h"/>
                                          </p:val>
                                        </p:tav>
                                      </p:tavLst>
                                    </p:anim>
                                    <p:animEffect transition="in" filter="fade">
                                      <p:cBhvr>
                                        <p:cTn id="35" dur="1000"/>
                                        <p:tgtEl>
                                          <p:spTgt spid="2054"/>
                                        </p:tgtEl>
                                      </p:cBhvr>
                                    </p:animEffect>
                                  </p:childTnLst>
                                </p:cTn>
                              </p:par>
                              <p:par>
                                <p:cTn id="36" presetID="53" presetClass="entr" presetSubtype="16" fill="hold" nodeType="withEffect">
                                  <p:stCondLst>
                                    <p:cond delay="0"/>
                                  </p:stCondLst>
                                  <p:childTnLst>
                                    <p:set>
                                      <p:cBhvr>
                                        <p:cTn id="37" dur="1" fill="hold">
                                          <p:stCondLst>
                                            <p:cond delay="0"/>
                                          </p:stCondLst>
                                        </p:cTn>
                                        <p:tgtEl>
                                          <p:spTgt spid="2057"/>
                                        </p:tgtEl>
                                        <p:attrNameLst>
                                          <p:attrName>style.visibility</p:attrName>
                                        </p:attrNameLst>
                                      </p:cBhvr>
                                      <p:to>
                                        <p:strVal val="visible"/>
                                      </p:to>
                                    </p:set>
                                    <p:anim calcmode="lin" valueType="num">
                                      <p:cBhvr>
                                        <p:cTn id="38" dur="1000" fill="hold"/>
                                        <p:tgtEl>
                                          <p:spTgt spid="2057"/>
                                        </p:tgtEl>
                                        <p:attrNameLst>
                                          <p:attrName>ppt_w</p:attrName>
                                        </p:attrNameLst>
                                      </p:cBhvr>
                                      <p:tavLst>
                                        <p:tav tm="0">
                                          <p:val>
                                            <p:fltVal val="0"/>
                                          </p:val>
                                        </p:tav>
                                        <p:tav tm="100000">
                                          <p:val>
                                            <p:strVal val="#ppt_w"/>
                                          </p:val>
                                        </p:tav>
                                      </p:tavLst>
                                    </p:anim>
                                    <p:anim calcmode="lin" valueType="num">
                                      <p:cBhvr>
                                        <p:cTn id="39" dur="1000" fill="hold"/>
                                        <p:tgtEl>
                                          <p:spTgt spid="2057"/>
                                        </p:tgtEl>
                                        <p:attrNameLst>
                                          <p:attrName>ppt_h</p:attrName>
                                        </p:attrNameLst>
                                      </p:cBhvr>
                                      <p:tavLst>
                                        <p:tav tm="0">
                                          <p:val>
                                            <p:fltVal val="0"/>
                                          </p:val>
                                        </p:tav>
                                        <p:tav tm="100000">
                                          <p:val>
                                            <p:strVal val="#ppt_h"/>
                                          </p:val>
                                        </p:tav>
                                      </p:tavLst>
                                    </p:anim>
                                    <p:animEffect transition="in" filter="fade">
                                      <p:cBhvr>
                                        <p:cTn id="40" dur="1000"/>
                                        <p:tgtEl>
                                          <p:spTgt spid="2057"/>
                                        </p:tgtEl>
                                      </p:cBhvr>
                                    </p:animEffect>
                                  </p:childTnLst>
                                </p:cTn>
                              </p:par>
                              <p:par>
                                <p:cTn id="41" presetID="10" presetClass="entr" presetSubtype="0" fill="hold" nodeType="withEffect">
                                  <p:stCondLst>
                                    <p:cond delay="0"/>
                                  </p:stCondLst>
                                  <p:childTnLst>
                                    <p:set>
                                      <p:cBhvr>
                                        <p:cTn id="42" dur="1" fill="hold">
                                          <p:stCondLst>
                                            <p:cond delay="0"/>
                                          </p:stCondLst>
                                        </p:cTn>
                                        <p:tgtEl>
                                          <p:spTgt spid="2060"/>
                                        </p:tgtEl>
                                        <p:attrNameLst>
                                          <p:attrName>style.visibility</p:attrName>
                                        </p:attrNameLst>
                                      </p:cBhvr>
                                      <p:to>
                                        <p:strVal val="visible"/>
                                      </p:to>
                                    </p:set>
                                    <p:animEffect transition="in" filter="fade">
                                      <p:cBhvr>
                                        <p:cTn id="43" dur="10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490" t="17915" r="6502" b="14845"/>
          <a:stretch>
            <a:fillRect/>
          </a:stretch>
        </p:blipFill>
        <p:spPr bwMode="auto">
          <a:xfrm>
            <a:off x="5791200" y="4352925"/>
            <a:ext cx="3352800" cy="2511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6" name="0BAD981E-95D4-4EF8-B617-443220F5ABB8" descr="Image"/>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6584389" y="1700808"/>
            <a:ext cx="1766422" cy="23552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l="62860" t="16380" r="14738" b="9726"/>
          <a:stretch>
            <a:fillRect/>
          </a:stretch>
        </p:blipFill>
        <p:spPr bwMode="auto">
          <a:xfrm>
            <a:off x="58957" y="1556792"/>
            <a:ext cx="2095417" cy="29252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7" name="0402E3FB-B70E-4342-8A18-E1E8FE820932" descr="Image"/>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1403648" y="3562629"/>
            <a:ext cx="1786482" cy="23822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Programme SPORTT</a:t>
            </a:r>
            <a:br>
              <a:rPr lang="en-GB" dirty="0" smtClean="0"/>
            </a:br>
            <a:r>
              <a:rPr lang="en-GB" sz="1600" dirty="0" smtClean="0"/>
              <a:t>Supported Programme of Return to Training</a:t>
            </a:r>
            <a:endParaRPr lang="en-GB" sz="1600" dirty="0"/>
          </a:p>
        </p:txBody>
      </p:sp>
      <p:grpSp>
        <p:nvGrpSpPr>
          <p:cNvPr id="15" name="Group 14"/>
          <p:cNvGrpSpPr/>
          <p:nvPr/>
        </p:nvGrpSpPr>
        <p:grpSpPr>
          <a:xfrm>
            <a:off x="3851921" y="1628800"/>
            <a:ext cx="1587496" cy="1542523"/>
            <a:chOff x="3851921" y="1628800"/>
            <a:chExt cx="1587496" cy="1542523"/>
          </a:xfrm>
        </p:grpSpPr>
        <p:sp>
          <p:nvSpPr>
            <p:cNvPr id="5" name="Circular Arrow 4"/>
            <p:cNvSpPr/>
            <p:nvPr/>
          </p:nvSpPr>
          <p:spPr>
            <a:xfrm>
              <a:off x="3859895" y="1628800"/>
              <a:ext cx="1542445" cy="1542523"/>
            </a:xfrm>
            <a:prstGeom prst="circularArrow">
              <a:avLst>
                <a:gd name="adj1" fmla="val 10980"/>
                <a:gd name="adj2" fmla="val 1142322"/>
                <a:gd name="adj3" fmla="val 4500000"/>
                <a:gd name="adj4" fmla="val 10800000"/>
                <a:gd name="adj5" fmla="val 12500"/>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5"/>
            <p:cNvSpPr/>
            <p:nvPr/>
          </p:nvSpPr>
          <p:spPr>
            <a:xfrm>
              <a:off x="3851921" y="1844824"/>
              <a:ext cx="1587496" cy="1009970"/>
            </a:xfrm>
            <a:custGeom>
              <a:avLst/>
              <a:gdLst>
                <a:gd name="connsiteX0" fmla="*/ 0 w 1587496"/>
                <a:gd name="connsiteY0" fmla="*/ 0 h 1009970"/>
                <a:gd name="connsiteX1" fmla="*/ 1587496 w 1587496"/>
                <a:gd name="connsiteY1" fmla="*/ 0 h 1009970"/>
                <a:gd name="connsiteX2" fmla="*/ 1587496 w 1587496"/>
                <a:gd name="connsiteY2" fmla="*/ 1009970 h 1009970"/>
                <a:gd name="connsiteX3" fmla="*/ 0 w 1587496"/>
                <a:gd name="connsiteY3" fmla="*/ 1009970 h 1009970"/>
                <a:gd name="connsiteX4" fmla="*/ 0 w 1587496"/>
                <a:gd name="connsiteY4" fmla="*/ 0 h 1009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496" h="1009970">
                  <a:moveTo>
                    <a:pt x="0" y="0"/>
                  </a:moveTo>
                  <a:lnTo>
                    <a:pt x="1587496" y="0"/>
                  </a:lnTo>
                  <a:lnTo>
                    <a:pt x="1587496" y="1009970"/>
                  </a:lnTo>
                  <a:lnTo>
                    <a:pt x="0" y="10099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rPr>
                <a:t>1. Resilience Workshop</a:t>
              </a:r>
              <a:endParaRPr lang="en-GB" sz="1400" b="1" kern="1200" dirty="0">
                <a:solidFill>
                  <a:schemeClr val="bg1"/>
                </a:solidFill>
              </a:endParaRPr>
            </a:p>
          </p:txBody>
        </p:sp>
      </p:grpSp>
      <p:grpSp>
        <p:nvGrpSpPr>
          <p:cNvPr id="16" name="Group 15"/>
          <p:cNvGrpSpPr/>
          <p:nvPr/>
        </p:nvGrpSpPr>
        <p:grpSpPr>
          <a:xfrm>
            <a:off x="3431390" y="2515078"/>
            <a:ext cx="1542445" cy="1542523"/>
            <a:chOff x="3431390" y="2515078"/>
            <a:chExt cx="1542445" cy="1542523"/>
          </a:xfrm>
        </p:grpSpPr>
        <p:sp>
          <p:nvSpPr>
            <p:cNvPr id="7" name="Shape 6"/>
            <p:cNvSpPr/>
            <p:nvPr/>
          </p:nvSpPr>
          <p:spPr>
            <a:xfrm>
              <a:off x="3431390" y="2515078"/>
              <a:ext cx="1542445" cy="1542523"/>
            </a:xfrm>
            <a:prstGeom prst="leftCircularArrow">
              <a:avLst>
                <a:gd name="adj1" fmla="val 10980"/>
                <a:gd name="adj2" fmla="val 1142322"/>
                <a:gd name="adj3" fmla="val 6300000"/>
                <a:gd name="adj4" fmla="val 18900000"/>
                <a:gd name="adj5" fmla="val 12500"/>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Freeform 7"/>
            <p:cNvSpPr/>
            <p:nvPr/>
          </p:nvSpPr>
          <p:spPr>
            <a:xfrm>
              <a:off x="3770201" y="3075724"/>
              <a:ext cx="860772" cy="430193"/>
            </a:xfrm>
            <a:custGeom>
              <a:avLst/>
              <a:gdLst>
                <a:gd name="connsiteX0" fmla="*/ 0 w 860772"/>
                <a:gd name="connsiteY0" fmla="*/ 0 h 430193"/>
                <a:gd name="connsiteX1" fmla="*/ 860772 w 860772"/>
                <a:gd name="connsiteY1" fmla="*/ 0 h 430193"/>
                <a:gd name="connsiteX2" fmla="*/ 860772 w 860772"/>
                <a:gd name="connsiteY2" fmla="*/ 430193 h 430193"/>
                <a:gd name="connsiteX3" fmla="*/ 0 w 860772"/>
                <a:gd name="connsiteY3" fmla="*/ 430193 h 430193"/>
                <a:gd name="connsiteX4" fmla="*/ 0 w 860772"/>
                <a:gd name="connsiteY4" fmla="*/ 0 h 43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72" h="430193">
                  <a:moveTo>
                    <a:pt x="0" y="0"/>
                  </a:moveTo>
                  <a:lnTo>
                    <a:pt x="860772" y="0"/>
                  </a:lnTo>
                  <a:lnTo>
                    <a:pt x="860772" y="430193"/>
                  </a:lnTo>
                  <a:lnTo>
                    <a:pt x="0" y="4301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rPr>
                <a:t>2. Skills</a:t>
              </a:r>
              <a:r>
                <a:rPr lang="en-GB" sz="1400" b="1" kern="1200" baseline="0" dirty="0" smtClean="0">
                  <a:solidFill>
                    <a:schemeClr val="bg1"/>
                  </a:solidFill>
                </a:rPr>
                <a:t> Training</a:t>
              </a:r>
              <a:endParaRPr lang="en-GB" sz="1400" b="1" kern="1200" dirty="0">
                <a:solidFill>
                  <a:schemeClr val="bg1"/>
                </a:solidFill>
              </a:endParaRPr>
            </a:p>
          </p:txBody>
        </p:sp>
      </p:grpSp>
      <p:grpSp>
        <p:nvGrpSpPr>
          <p:cNvPr id="17" name="Group 16"/>
          <p:cNvGrpSpPr/>
          <p:nvPr/>
        </p:nvGrpSpPr>
        <p:grpSpPr>
          <a:xfrm>
            <a:off x="3859895" y="3405340"/>
            <a:ext cx="1542445" cy="1542523"/>
            <a:chOff x="3859895" y="3405340"/>
            <a:chExt cx="1542445" cy="1542523"/>
          </a:xfrm>
        </p:grpSpPr>
        <p:sp>
          <p:nvSpPr>
            <p:cNvPr id="9" name="Circular Arrow 8"/>
            <p:cNvSpPr/>
            <p:nvPr/>
          </p:nvSpPr>
          <p:spPr>
            <a:xfrm>
              <a:off x="3859895" y="3405340"/>
              <a:ext cx="1542445" cy="1542523"/>
            </a:xfrm>
            <a:prstGeom prst="circularArrow">
              <a:avLst>
                <a:gd name="adj1" fmla="val 10980"/>
                <a:gd name="adj2" fmla="val 1142322"/>
                <a:gd name="adj3" fmla="val 4500000"/>
                <a:gd name="adj4" fmla="val 13500000"/>
                <a:gd name="adj5" fmla="val 12500"/>
              </a:avLst>
            </a:pr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9"/>
            <p:cNvSpPr/>
            <p:nvPr/>
          </p:nvSpPr>
          <p:spPr>
            <a:xfrm>
              <a:off x="4211960" y="3840939"/>
              <a:ext cx="860772" cy="430193"/>
            </a:xfrm>
            <a:custGeom>
              <a:avLst/>
              <a:gdLst>
                <a:gd name="connsiteX0" fmla="*/ 0 w 860772"/>
                <a:gd name="connsiteY0" fmla="*/ 0 h 430193"/>
                <a:gd name="connsiteX1" fmla="*/ 860772 w 860772"/>
                <a:gd name="connsiteY1" fmla="*/ 0 h 430193"/>
                <a:gd name="connsiteX2" fmla="*/ 860772 w 860772"/>
                <a:gd name="connsiteY2" fmla="*/ 430193 h 430193"/>
                <a:gd name="connsiteX3" fmla="*/ 0 w 860772"/>
                <a:gd name="connsiteY3" fmla="*/ 430193 h 430193"/>
                <a:gd name="connsiteX4" fmla="*/ 0 w 860772"/>
                <a:gd name="connsiteY4" fmla="*/ 0 h 43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72" h="430193">
                  <a:moveTo>
                    <a:pt x="0" y="0"/>
                  </a:moveTo>
                  <a:lnTo>
                    <a:pt x="860772" y="0"/>
                  </a:lnTo>
                  <a:lnTo>
                    <a:pt x="860772" y="430193"/>
                  </a:lnTo>
                  <a:lnTo>
                    <a:pt x="0" y="4301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rPr>
                <a:t>3. High</a:t>
              </a:r>
              <a:r>
                <a:rPr lang="en-GB" sz="1400" b="1" kern="1200" baseline="0" dirty="0" smtClean="0">
                  <a:solidFill>
                    <a:schemeClr val="bg1"/>
                  </a:solidFill>
                </a:rPr>
                <a:t> Fidelity Simulation</a:t>
              </a:r>
              <a:endParaRPr lang="en-GB" sz="1400" b="1" kern="1200" dirty="0">
                <a:solidFill>
                  <a:schemeClr val="bg1"/>
                </a:solidFill>
              </a:endParaRPr>
            </a:p>
          </p:txBody>
        </p:sp>
      </p:grpSp>
      <p:grpSp>
        <p:nvGrpSpPr>
          <p:cNvPr id="18" name="Group 17"/>
          <p:cNvGrpSpPr/>
          <p:nvPr/>
        </p:nvGrpSpPr>
        <p:grpSpPr>
          <a:xfrm>
            <a:off x="3431390" y="4293113"/>
            <a:ext cx="1542445" cy="1542523"/>
            <a:chOff x="3431390" y="4293113"/>
            <a:chExt cx="1542445" cy="1542523"/>
          </a:xfrm>
        </p:grpSpPr>
        <p:sp>
          <p:nvSpPr>
            <p:cNvPr id="11" name="Shape 10"/>
            <p:cNvSpPr/>
            <p:nvPr/>
          </p:nvSpPr>
          <p:spPr>
            <a:xfrm>
              <a:off x="3431390" y="4293113"/>
              <a:ext cx="1542445" cy="1542523"/>
            </a:xfrm>
            <a:prstGeom prst="leftCircularArrow">
              <a:avLst>
                <a:gd name="adj1" fmla="val 10980"/>
                <a:gd name="adj2" fmla="val 1142322"/>
                <a:gd name="adj3" fmla="val 6300000"/>
                <a:gd name="adj4" fmla="val 18900000"/>
                <a:gd name="adj5" fmla="val 12500"/>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11"/>
            <p:cNvSpPr/>
            <p:nvPr/>
          </p:nvSpPr>
          <p:spPr>
            <a:xfrm>
              <a:off x="3779911" y="4797154"/>
              <a:ext cx="860772" cy="430193"/>
            </a:xfrm>
            <a:custGeom>
              <a:avLst/>
              <a:gdLst>
                <a:gd name="connsiteX0" fmla="*/ 0 w 860772"/>
                <a:gd name="connsiteY0" fmla="*/ 0 h 430193"/>
                <a:gd name="connsiteX1" fmla="*/ 860772 w 860772"/>
                <a:gd name="connsiteY1" fmla="*/ 0 h 430193"/>
                <a:gd name="connsiteX2" fmla="*/ 860772 w 860772"/>
                <a:gd name="connsiteY2" fmla="*/ 430193 h 430193"/>
                <a:gd name="connsiteX3" fmla="*/ 0 w 860772"/>
                <a:gd name="connsiteY3" fmla="*/ 430193 h 430193"/>
                <a:gd name="connsiteX4" fmla="*/ 0 w 860772"/>
                <a:gd name="connsiteY4" fmla="*/ 0 h 43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72" h="430193">
                  <a:moveTo>
                    <a:pt x="0" y="0"/>
                  </a:moveTo>
                  <a:lnTo>
                    <a:pt x="860772" y="0"/>
                  </a:lnTo>
                  <a:lnTo>
                    <a:pt x="860772" y="430193"/>
                  </a:lnTo>
                  <a:lnTo>
                    <a:pt x="0" y="4301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rPr>
                <a:t>4. Hybrid Simulation</a:t>
              </a:r>
              <a:endParaRPr lang="en-GB" sz="1400" b="1" kern="1200" dirty="0">
                <a:solidFill>
                  <a:schemeClr val="bg1"/>
                </a:solidFill>
              </a:endParaRPr>
            </a:p>
          </p:txBody>
        </p:sp>
      </p:grpSp>
      <p:grpSp>
        <p:nvGrpSpPr>
          <p:cNvPr id="19" name="Group 18"/>
          <p:cNvGrpSpPr/>
          <p:nvPr/>
        </p:nvGrpSpPr>
        <p:grpSpPr>
          <a:xfrm>
            <a:off x="3969553" y="5281961"/>
            <a:ext cx="1325154" cy="1325932"/>
            <a:chOff x="3969553" y="5281961"/>
            <a:chExt cx="1325154" cy="1325932"/>
          </a:xfrm>
        </p:grpSpPr>
        <p:sp>
          <p:nvSpPr>
            <p:cNvPr id="13" name="Block Arc 12"/>
            <p:cNvSpPr/>
            <p:nvPr/>
          </p:nvSpPr>
          <p:spPr>
            <a:xfrm>
              <a:off x="3969553" y="5281961"/>
              <a:ext cx="1325154" cy="1325932"/>
            </a:xfrm>
            <a:prstGeom prst="blockArc">
              <a:avLst>
                <a:gd name="adj1" fmla="val 13500000"/>
                <a:gd name="adj2" fmla="val 10800000"/>
                <a:gd name="adj3" fmla="val 12740"/>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13"/>
            <p:cNvSpPr/>
            <p:nvPr/>
          </p:nvSpPr>
          <p:spPr>
            <a:xfrm>
              <a:off x="4098190" y="5740037"/>
              <a:ext cx="947621" cy="430193"/>
            </a:xfrm>
            <a:custGeom>
              <a:avLst/>
              <a:gdLst>
                <a:gd name="connsiteX0" fmla="*/ 0 w 860772"/>
                <a:gd name="connsiteY0" fmla="*/ 0 h 430193"/>
                <a:gd name="connsiteX1" fmla="*/ 860772 w 860772"/>
                <a:gd name="connsiteY1" fmla="*/ 0 h 430193"/>
                <a:gd name="connsiteX2" fmla="*/ 860772 w 860772"/>
                <a:gd name="connsiteY2" fmla="*/ 430193 h 430193"/>
                <a:gd name="connsiteX3" fmla="*/ 0 w 860772"/>
                <a:gd name="connsiteY3" fmla="*/ 430193 h 430193"/>
                <a:gd name="connsiteX4" fmla="*/ 0 w 860772"/>
                <a:gd name="connsiteY4" fmla="*/ 0 h 43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72" h="430193">
                  <a:moveTo>
                    <a:pt x="0" y="0"/>
                  </a:moveTo>
                  <a:lnTo>
                    <a:pt x="860772" y="0"/>
                  </a:lnTo>
                  <a:lnTo>
                    <a:pt x="860772" y="430193"/>
                  </a:lnTo>
                  <a:lnTo>
                    <a:pt x="0" y="4301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rPr>
                <a:t>5. Resilience Training</a:t>
              </a:r>
              <a:endParaRPr lang="en-GB" sz="1400" b="1" kern="1200" dirty="0">
                <a:solidFill>
                  <a:schemeClr val="bg1"/>
                </a:solidFill>
              </a:endParaRPr>
            </a:p>
          </p:txBody>
        </p:sp>
      </p:grpSp>
    </p:spTree>
    <p:extLst>
      <p:ext uri="{BB962C8B-B14F-4D97-AF65-F5344CB8AC3E}">
        <p14:creationId xmlns:p14="http://schemas.microsoft.com/office/powerpoint/2010/main" val="3065001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afterEffect">
                                  <p:stCondLst>
                                    <p:cond delay="1500"/>
                                  </p:stCondLst>
                                  <p:childTnLst>
                                    <p:animScale>
                                      <p:cBhvr>
                                        <p:cTn id="6" dur="3000" fill="hold"/>
                                        <p:tgtEl>
                                          <p:spTgt spid="15"/>
                                        </p:tgtEl>
                                      </p:cBhvr>
                                      <p:by x="175000" y="175000"/>
                                    </p:animScale>
                                  </p:childTnLst>
                                </p:cTn>
                              </p:par>
                            </p:childTnLst>
                          </p:cTn>
                        </p:par>
                        <p:par>
                          <p:cTn id="7" fill="hold">
                            <p:stCondLst>
                              <p:cond delay="7500"/>
                            </p:stCondLst>
                            <p:childTnLst>
                              <p:par>
                                <p:cTn id="8" presetID="6" presetClass="emph" presetSubtype="0" autoRev="1" fill="hold" nodeType="afterEffect">
                                  <p:stCondLst>
                                    <p:cond delay="0"/>
                                  </p:stCondLst>
                                  <p:childTnLst>
                                    <p:animScale>
                                      <p:cBhvr>
                                        <p:cTn id="9" dur="3000" fill="hold"/>
                                        <p:tgtEl>
                                          <p:spTgt spid="16"/>
                                        </p:tgtEl>
                                      </p:cBhvr>
                                      <p:by x="175000" y="175000"/>
                                    </p:animScale>
                                  </p:childTnLst>
                                </p:cTn>
                              </p:par>
                            </p:childTnLst>
                          </p:cTn>
                        </p:par>
                        <p:par>
                          <p:cTn id="10" fill="hold">
                            <p:stCondLst>
                              <p:cond delay="13500"/>
                            </p:stCondLst>
                            <p:childTnLst>
                              <p:par>
                                <p:cTn id="11" presetID="6" presetClass="emph" presetSubtype="0" autoRev="1" fill="hold" nodeType="afterEffect">
                                  <p:stCondLst>
                                    <p:cond delay="0"/>
                                  </p:stCondLst>
                                  <p:childTnLst>
                                    <p:animScale>
                                      <p:cBhvr>
                                        <p:cTn id="12" dur="3000" fill="hold"/>
                                        <p:tgtEl>
                                          <p:spTgt spid="17"/>
                                        </p:tgtEl>
                                      </p:cBhvr>
                                      <p:by x="175000" y="175000"/>
                                    </p:animScale>
                                  </p:childTnLst>
                                </p:cTn>
                              </p:par>
                            </p:childTnLst>
                          </p:cTn>
                        </p:par>
                        <p:par>
                          <p:cTn id="13" fill="hold">
                            <p:stCondLst>
                              <p:cond delay="19500"/>
                            </p:stCondLst>
                            <p:childTnLst>
                              <p:par>
                                <p:cTn id="14" presetID="6" presetClass="emph" presetSubtype="0" autoRev="1" fill="hold" nodeType="afterEffect">
                                  <p:stCondLst>
                                    <p:cond delay="0"/>
                                  </p:stCondLst>
                                  <p:childTnLst>
                                    <p:animScale>
                                      <p:cBhvr>
                                        <p:cTn id="15" dur="3000" fill="hold"/>
                                        <p:tgtEl>
                                          <p:spTgt spid="18"/>
                                        </p:tgtEl>
                                      </p:cBhvr>
                                      <p:by x="175000" y="175000"/>
                                    </p:animScale>
                                  </p:childTnLst>
                                </p:cTn>
                              </p:par>
                            </p:childTnLst>
                          </p:cTn>
                        </p:par>
                        <p:par>
                          <p:cTn id="16" fill="hold">
                            <p:stCondLst>
                              <p:cond delay="25500"/>
                            </p:stCondLst>
                            <p:childTnLst>
                              <p:par>
                                <p:cTn id="17" presetID="6" presetClass="emph" presetSubtype="0" autoRev="1" fill="hold" nodeType="afterEffect">
                                  <p:stCondLst>
                                    <p:cond delay="0"/>
                                  </p:stCondLst>
                                  <p:childTnLst>
                                    <p:animScale>
                                      <p:cBhvr>
                                        <p:cTn id="18" dur="3000" fill="hold"/>
                                        <p:tgtEl>
                                          <p:spTgt spid="19"/>
                                        </p:tgtEl>
                                      </p:cBhvr>
                                      <p:by x="175000" y="1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3056" y="2780928"/>
            <a:ext cx="3565774" cy="2521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Oval Callout 4"/>
          <p:cNvSpPr/>
          <p:nvPr/>
        </p:nvSpPr>
        <p:spPr>
          <a:xfrm flipH="1">
            <a:off x="44791" y="1215435"/>
            <a:ext cx="4563569" cy="1406959"/>
          </a:xfrm>
          <a:prstGeom prst="wedgeEllipse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The course is very beneficial.  All new doctors should have a feel of this course and it should be done early on joining the Trust.</a:t>
            </a:r>
            <a:endParaRPr lang="en-GB"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864" y="1452138"/>
            <a:ext cx="4321328"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Callout 6"/>
          <p:cNvSpPr/>
          <p:nvPr/>
        </p:nvSpPr>
        <p:spPr>
          <a:xfrm>
            <a:off x="5888336" y="2859068"/>
            <a:ext cx="3275856" cy="1368152"/>
          </a:xfrm>
          <a:prstGeom prst="wedgeEllipseCallout">
            <a:avLst>
              <a:gd name="adj1" fmla="val -38178"/>
              <a:gd name="adj2" fmla="val 6163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 use the leadership and managed working skills in my daily activity.</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883" y="1701644"/>
            <a:ext cx="421957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ular Callout 9"/>
          <p:cNvSpPr/>
          <p:nvPr/>
        </p:nvSpPr>
        <p:spPr>
          <a:xfrm>
            <a:off x="44791" y="3434640"/>
            <a:ext cx="2754632" cy="936104"/>
          </a:xfrm>
          <a:prstGeom prst="wedgeRoundRectCallout">
            <a:avLst>
              <a:gd name="adj1" fmla="val 43181"/>
              <a:gd name="adj2" fmla="val 92946"/>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Could it be arranged more frequently?</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838796"/>
            <a:ext cx="452437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54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remove"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3000"/>
                                        <p:tgtEl>
                                          <p:spTgt spid="1027"/>
                                        </p:tgtEl>
                                      </p:cBhvr>
                                    </p:animEffect>
                                  </p:childTnLst>
                                </p:cTn>
                              </p:par>
                            </p:childTnLst>
                          </p:cTn>
                        </p:par>
                        <p:par>
                          <p:cTn id="12" fill="hold">
                            <p:stCondLst>
                              <p:cond delay="6000"/>
                            </p:stCondLst>
                            <p:childTnLst>
                              <p:par>
                                <p:cTn id="13" presetID="10" presetClass="entr" presetSubtype="0" fill="remove"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9000"/>
                            </p:stCondLst>
                            <p:childTnLst>
                              <p:par>
                                <p:cTn id="17" presetID="10" presetClass="entr" presetSubtype="0" fill="remove"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0"/>
                                        <p:tgtEl>
                                          <p:spTgt spid="10"/>
                                        </p:tgtEl>
                                      </p:cBhvr>
                                    </p:animEffect>
                                  </p:childTnLst>
                                </p:cTn>
                              </p:par>
                            </p:childTnLst>
                          </p:cTn>
                        </p:par>
                        <p:par>
                          <p:cTn id="20" fill="hold">
                            <p:stCondLst>
                              <p:cond delay="12000"/>
                            </p:stCondLst>
                            <p:childTnLst>
                              <p:par>
                                <p:cTn id="21" presetID="10" presetClass="entr" presetSubtype="0" fill="remove"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3000"/>
                                        <p:tgtEl>
                                          <p:spTgt spid="1028"/>
                                        </p:tgtEl>
                                      </p:cBhvr>
                                    </p:animEffect>
                                  </p:childTnLst>
                                </p:cTn>
                              </p:par>
                            </p:childTnLst>
                          </p:cTn>
                        </p:par>
                        <p:par>
                          <p:cTn id="24" fill="hold">
                            <p:stCondLst>
                              <p:cond delay="15000"/>
                            </p:stCondLst>
                            <p:childTnLst>
                              <p:par>
                                <p:cTn id="25" presetID="10" presetClass="entr" presetSubtype="0"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3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 xmlns:xdr="http://schemas.openxmlformats.org/drawingml/2006/spreadsheetDrawing" xmlns:a16="http://schemas.microsoft.com/office/drawing/2014/main" xmlns:lc="http://schemas.openxmlformats.org/drawingml/2006/lockedCanvas" id="{00000000-0008-0000-0000-000003000000}"/>
              </a:ext>
            </a:extLst>
          </p:cNvPr>
          <p:cNvGraphicFramePr>
            <a:graphicFrameLocks/>
          </p:cNvGraphicFramePr>
          <p:nvPr>
            <p:extLst>
              <p:ext uri="{D42A27DB-BD31-4B8C-83A1-F6EECF244321}">
                <p14:modId xmlns:p14="http://schemas.microsoft.com/office/powerpoint/2010/main" val="3538745388"/>
              </p:ext>
            </p:extLst>
          </p:nvPr>
        </p:nvGraphicFramePr>
        <p:xfrm>
          <a:off x="251520" y="1556792"/>
          <a:ext cx="8640960" cy="420184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979712" y="938063"/>
            <a:ext cx="5184576" cy="369332"/>
          </a:xfrm>
          <a:prstGeom prst="rect">
            <a:avLst/>
          </a:prstGeom>
          <a:noFill/>
        </p:spPr>
        <p:txBody>
          <a:bodyPr wrap="square" rtlCol="0">
            <a:spAutoFit/>
          </a:bodyPr>
          <a:lstStyle/>
          <a:p>
            <a:pPr algn="ctr"/>
            <a:r>
              <a:rPr lang="en-GB" b="1" dirty="0" smtClean="0">
                <a:solidFill>
                  <a:schemeClr val="bg1"/>
                </a:solidFill>
              </a:rPr>
              <a:t>Workforce Analysis</a:t>
            </a:r>
            <a:endParaRPr lang="en-GB" b="1" dirty="0">
              <a:solidFill>
                <a:schemeClr val="bg1"/>
              </a:solidFill>
            </a:endParaRPr>
          </a:p>
        </p:txBody>
      </p:sp>
    </p:spTree>
    <p:extLst>
      <p:ext uri="{BB962C8B-B14F-4D97-AF65-F5344CB8AC3E}">
        <p14:creationId xmlns:p14="http://schemas.microsoft.com/office/powerpoint/2010/main" val="261763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132856"/>
            <a:ext cx="4176464" cy="31323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0" name="TextBox 9"/>
          <p:cNvSpPr txBox="1"/>
          <p:nvPr/>
        </p:nvSpPr>
        <p:spPr>
          <a:xfrm>
            <a:off x="2483768" y="1412776"/>
            <a:ext cx="4536504" cy="369332"/>
          </a:xfrm>
          <a:prstGeom prst="rect">
            <a:avLst/>
          </a:prstGeom>
          <a:noFill/>
        </p:spPr>
        <p:txBody>
          <a:bodyPr wrap="square" rtlCol="0">
            <a:spAutoFit/>
          </a:bodyPr>
          <a:lstStyle/>
          <a:p>
            <a:pPr algn="ctr"/>
            <a:r>
              <a:rPr lang="en-GB" b="1" dirty="0" smtClean="0">
                <a:solidFill>
                  <a:schemeClr val="bg1"/>
                </a:solidFill>
              </a:rPr>
              <a:t>Confidence &amp; Competence</a:t>
            </a:r>
            <a:endParaRPr lang="en-GB" b="1"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025943"/>
            <a:ext cx="4392488" cy="336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123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66439" y="1508226"/>
            <a:ext cx="3724072" cy="2297908"/>
            <a:chOff x="-986326" y="1799566"/>
            <a:chExt cx="3724072" cy="2297908"/>
          </a:xfrm>
        </p:grpSpPr>
        <p:sp>
          <p:nvSpPr>
            <p:cNvPr id="56" name="Rectangle 13"/>
            <p:cNvSpPr/>
            <p:nvPr/>
          </p:nvSpPr>
          <p:spPr>
            <a:xfrm rot="5400000">
              <a:off x="-273244" y="1086484"/>
              <a:ext cx="2297908"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892448" y="2399361"/>
              <a:ext cx="2730749" cy="646331"/>
            </a:xfrm>
            <a:prstGeom prst="rect">
              <a:avLst/>
            </a:prstGeom>
            <a:solidFill>
              <a:schemeClr val="accent5">
                <a:lumMod val="20000"/>
                <a:lumOff val="80000"/>
              </a:schemeClr>
            </a:solidFill>
          </p:spPr>
          <p:txBody>
            <a:bodyPr wrap="square" rtlCol="0">
              <a:spAutoFit/>
            </a:bodyPr>
            <a:lstStyle/>
            <a:p>
              <a:pPr algn="ctr"/>
              <a:r>
                <a:rPr lang="en-GB" dirty="0"/>
                <a:t>The Medical </a:t>
              </a:r>
              <a:r>
                <a:rPr lang="en-GB" dirty="0" smtClean="0"/>
                <a:t>registrar </a:t>
              </a:r>
              <a:r>
                <a:rPr lang="en-GB" dirty="0"/>
                <a:t>rota is </a:t>
              </a:r>
              <a:r>
                <a:rPr lang="en-GB" dirty="0" smtClean="0"/>
                <a:t>FULL</a:t>
              </a:r>
              <a:endParaRPr lang="en-GB" dirty="0"/>
            </a:p>
          </p:txBody>
        </p:sp>
      </p:grpSp>
      <p:grpSp>
        <p:nvGrpSpPr>
          <p:cNvPr id="17" name="Group 16"/>
          <p:cNvGrpSpPr/>
          <p:nvPr/>
        </p:nvGrpSpPr>
        <p:grpSpPr>
          <a:xfrm>
            <a:off x="4652813" y="1517887"/>
            <a:ext cx="2860296" cy="2924920"/>
            <a:chOff x="4438220" y="209009"/>
            <a:chExt cx="2860296" cy="2924920"/>
          </a:xfrm>
        </p:grpSpPr>
        <p:sp>
          <p:nvSpPr>
            <p:cNvPr id="48" name="Rectangle 13"/>
            <p:cNvSpPr/>
            <p:nvPr/>
          </p:nvSpPr>
          <p:spPr>
            <a:xfrm rot="10800000">
              <a:off x="4438220" y="209009"/>
              <a:ext cx="2860296" cy="2924920"/>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5253901" y="1025137"/>
              <a:ext cx="1750552" cy="923330"/>
            </a:xfrm>
            <a:prstGeom prst="rect">
              <a:avLst/>
            </a:prstGeom>
            <a:noFill/>
          </p:spPr>
          <p:txBody>
            <a:bodyPr wrap="square" rtlCol="0">
              <a:spAutoFit/>
            </a:bodyPr>
            <a:lstStyle/>
            <a:p>
              <a:pPr algn="ctr"/>
              <a:r>
                <a:rPr lang="en-GB" dirty="0" smtClean="0">
                  <a:solidFill>
                    <a:schemeClr val="bg1"/>
                  </a:solidFill>
                </a:rPr>
                <a:t>There a 4 registrar’s on call everyday</a:t>
              </a:r>
              <a:endParaRPr lang="en-GB" dirty="0">
                <a:solidFill>
                  <a:schemeClr val="bg1"/>
                </a:solidFill>
              </a:endParaRPr>
            </a:p>
          </p:txBody>
        </p:sp>
      </p:grpSp>
      <p:grpSp>
        <p:nvGrpSpPr>
          <p:cNvPr id="14" name="Group 13"/>
          <p:cNvGrpSpPr/>
          <p:nvPr/>
        </p:nvGrpSpPr>
        <p:grpSpPr>
          <a:xfrm>
            <a:off x="4662626" y="1508226"/>
            <a:ext cx="2860296" cy="2924920"/>
            <a:chOff x="7421920" y="1501056"/>
            <a:chExt cx="2860296" cy="2924920"/>
          </a:xfrm>
        </p:grpSpPr>
        <p:sp>
          <p:nvSpPr>
            <p:cNvPr id="55" name="Rectangle 13"/>
            <p:cNvSpPr/>
            <p:nvPr/>
          </p:nvSpPr>
          <p:spPr>
            <a:xfrm rot="10800000">
              <a:off x="7421920" y="1501056"/>
              <a:ext cx="2860296" cy="2924920"/>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p:nvPr/>
          </p:nvSpPr>
          <p:spPr>
            <a:xfrm>
              <a:off x="8270011" y="1989178"/>
              <a:ext cx="1750552" cy="1200329"/>
            </a:xfrm>
            <a:prstGeom prst="rect">
              <a:avLst/>
            </a:prstGeom>
            <a:noFill/>
          </p:spPr>
          <p:txBody>
            <a:bodyPr wrap="square" rtlCol="0">
              <a:spAutoFit/>
            </a:bodyPr>
            <a:lstStyle/>
            <a:p>
              <a:pPr algn="ctr"/>
              <a:r>
                <a:rPr lang="en-GB" dirty="0" smtClean="0">
                  <a:solidFill>
                    <a:schemeClr val="bg1"/>
                  </a:solidFill>
                </a:rPr>
                <a:t>Registrars on call REDUCED from 4 to 3 per 24 hours</a:t>
              </a:r>
              <a:endParaRPr lang="en-GB" dirty="0">
                <a:solidFill>
                  <a:schemeClr val="bg1"/>
                </a:solidFill>
              </a:endParaRPr>
            </a:p>
          </p:txBody>
        </p:sp>
      </p:grpSp>
      <p:grpSp>
        <p:nvGrpSpPr>
          <p:cNvPr id="6" name="Group 5"/>
          <p:cNvGrpSpPr/>
          <p:nvPr/>
        </p:nvGrpSpPr>
        <p:grpSpPr>
          <a:xfrm>
            <a:off x="1774173" y="1517886"/>
            <a:ext cx="3724072" cy="2297908"/>
            <a:chOff x="2458639" y="1480188"/>
            <a:chExt cx="3724072" cy="2297908"/>
          </a:xfrm>
        </p:grpSpPr>
        <p:grpSp>
          <p:nvGrpSpPr>
            <p:cNvPr id="2" name="Group 1"/>
            <p:cNvGrpSpPr/>
            <p:nvPr/>
          </p:nvGrpSpPr>
          <p:grpSpPr>
            <a:xfrm>
              <a:off x="2458639" y="1480188"/>
              <a:ext cx="3724072" cy="2297908"/>
              <a:chOff x="-1160265" y="1134353"/>
              <a:chExt cx="3724072" cy="2297908"/>
            </a:xfrm>
          </p:grpSpPr>
          <p:sp>
            <p:nvSpPr>
              <p:cNvPr id="44" name="Rectangle 13"/>
              <p:cNvSpPr/>
              <p:nvPr/>
            </p:nvSpPr>
            <p:spPr>
              <a:xfrm rot="5400000">
                <a:off x="-447183" y="421271"/>
                <a:ext cx="2297908"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a:off x="-1151597" y="1654664"/>
                <a:ext cx="2824627" cy="369332"/>
              </a:xfrm>
              <a:prstGeom prst="rect">
                <a:avLst/>
              </a:prstGeom>
              <a:solidFill>
                <a:schemeClr val="accent5">
                  <a:lumMod val="20000"/>
                  <a:lumOff val="80000"/>
                </a:schemeClr>
              </a:solidFill>
            </p:spPr>
            <p:txBody>
              <a:bodyPr wrap="square" rtlCol="0">
                <a:spAutoFit/>
              </a:bodyPr>
              <a:lstStyle/>
              <a:p>
                <a:pPr algn="ctr"/>
                <a:endParaRPr lang="en-GB" dirty="0"/>
              </a:p>
            </p:txBody>
          </p:sp>
        </p:grpSp>
        <p:sp>
          <p:nvSpPr>
            <p:cNvPr id="5" name="Rectangle 4"/>
            <p:cNvSpPr/>
            <p:nvPr/>
          </p:nvSpPr>
          <p:spPr>
            <a:xfrm>
              <a:off x="2506007" y="2086833"/>
              <a:ext cx="2785927" cy="646331"/>
            </a:xfrm>
            <a:prstGeom prst="rect">
              <a:avLst/>
            </a:prstGeom>
          </p:spPr>
          <p:txBody>
            <a:bodyPr wrap="square">
              <a:spAutoFit/>
            </a:bodyPr>
            <a:lstStyle/>
            <a:p>
              <a:pPr algn="ctr"/>
              <a:r>
                <a:rPr lang="en-GB" dirty="0"/>
                <a:t>75% of medical </a:t>
              </a:r>
              <a:r>
                <a:rPr lang="en-GB" dirty="0" smtClean="0"/>
                <a:t>registrar rota </a:t>
              </a:r>
              <a:r>
                <a:rPr lang="en-GB" dirty="0"/>
                <a:t>EMPTY</a:t>
              </a:r>
            </a:p>
          </p:txBody>
        </p:sp>
      </p:grpSp>
      <p:sp>
        <p:nvSpPr>
          <p:cNvPr id="27" name="Rectangle 13"/>
          <p:cNvSpPr/>
          <p:nvPr/>
        </p:nvSpPr>
        <p:spPr>
          <a:xfrm>
            <a:off x="1750272" y="3120756"/>
            <a:ext cx="2860296" cy="2799001"/>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Financial </a:t>
            </a:r>
          </a:p>
          <a:p>
            <a:pPr algn="ctr"/>
            <a:r>
              <a:rPr lang="en-GB" dirty="0">
                <a:solidFill>
                  <a:schemeClr val="bg1"/>
                </a:solidFill>
              </a:rPr>
              <a:t>Costs </a:t>
            </a:r>
          </a:p>
          <a:p>
            <a:pPr algn="ctr"/>
            <a:r>
              <a:rPr lang="en-GB" dirty="0" smtClean="0">
                <a:solidFill>
                  <a:schemeClr val="bg1"/>
                </a:solidFill>
              </a:rPr>
              <a:t>Reduced by</a:t>
            </a:r>
          </a:p>
          <a:p>
            <a:pPr algn="ctr"/>
            <a:r>
              <a:rPr lang="en-GB" dirty="0" smtClean="0">
                <a:solidFill>
                  <a:schemeClr val="bg1"/>
                </a:solidFill>
              </a:rPr>
              <a:t>50%</a:t>
            </a:r>
            <a:endParaRPr lang="en-GB" dirty="0">
              <a:solidFill>
                <a:schemeClr val="bg1"/>
              </a:solidFill>
            </a:endParaRPr>
          </a:p>
        </p:txBody>
      </p:sp>
      <p:grpSp>
        <p:nvGrpSpPr>
          <p:cNvPr id="22" name="Group 21"/>
          <p:cNvGrpSpPr/>
          <p:nvPr/>
        </p:nvGrpSpPr>
        <p:grpSpPr>
          <a:xfrm>
            <a:off x="1750272" y="3120756"/>
            <a:ext cx="2875529" cy="2799001"/>
            <a:chOff x="205814" y="3114493"/>
            <a:chExt cx="2875529" cy="2799001"/>
          </a:xfrm>
        </p:grpSpPr>
        <p:grpSp>
          <p:nvGrpSpPr>
            <p:cNvPr id="19" name="Group 18"/>
            <p:cNvGrpSpPr/>
            <p:nvPr/>
          </p:nvGrpSpPr>
          <p:grpSpPr>
            <a:xfrm>
              <a:off x="205814" y="3114493"/>
              <a:ext cx="2875529" cy="2799001"/>
              <a:chOff x="-468560" y="3778164"/>
              <a:chExt cx="2875529" cy="2799001"/>
            </a:xfrm>
          </p:grpSpPr>
          <p:grpSp>
            <p:nvGrpSpPr>
              <p:cNvPr id="3" name="Group 2"/>
              <p:cNvGrpSpPr/>
              <p:nvPr/>
            </p:nvGrpSpPr>
            <p:grpSpPr>
              <a:xfrm>
                <a:off x="-468560" y="3778164"/>
                <a:ext cx="2875529" cy="2799001"/>
                <a:chOff x="712851" y="3178353"/>
                <a:chExt cx="2875529" cy="2799001"/>
              </a:xfrm>
            </p:grpSpPr>
            <p:sp>
              <p:nvSpPr>
                <p:cNvPr id="53" name="Rectangle 13"/>
                <p:cNvSpPr/>
                <p:nvPr/>
              </p:nvSpPr>
              <p:spPr>
                <a:xfrm>
                  <a:off x="728084" y="3178353"/>
                  <a:ext cx="2860296" cy="2799001"/>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712851" y="3836938"/>
                  <a:ext cx="2824627" cy="369332"/>
                </a:xfrm>
                <a:prstGeom prst="rect">
                  <a:avLst/>
                </a:prstGeom>
                <a:noFill/>
              </p:spPr>
              <p:txBody>
                <a:bodyPr wrap="square" rtlCol="0">
                  <a:spAutoFit/>
                </a:bodyPr>
                <a:lstStyle/>
                <a:p>
                  <a:pPr algn="ctr"/>
                  <a:endParaRPr lang="en-GB" dirty="0">
                    <a:solidFill>
                      <a:schemeClr val="bg1"/>
                    </a:solidFill>
                  </a:endParaRPr>
                </a:p>
              </p:txBody>
            </p:sp>
          </p:grpSp>
          <p:sp>
            <p:nvSpPr>
              <p:cNvPr id="10" name="Rectangle 9"/>
              <p:cNvSpPr/>
              <p:nvPr/>
            </p:nvSpPr>
            <p:spPr>
              <a:xfrm>
                <a:off x="-389531" y="4921812"/>
                <a:ext cx="2732703" cy="369332"/>
              </a:xfrm>
              <a:prstGeom prst="rect">
                <a:avLst/>
              </a:prstGeom>
            </p:spPr>
            <p:txBody>
              <a:bodyPr wrap="square">
                <a:spAutoFit/>
              </a:bodyPr>
              <a:lstStyle/>
              <a:p>
                <a:pPr algn="ctr"/>
                <a:endParaRPr lang="en-GB" dirty="0">
                  <a:solidFill>
                    <a:schemeClr val="bg1"/>
                  </a:solidFill>
                </a:endParaRPr>
              </a:p>
            </p:txBody>
          </p:sp>
        </p:grpSp>
        <p:sp>
          <p:nvSpPr>
            <p:cNvPr id="21" name="Rectangle 20"/>
            <p:cNvSpPr/>
            <p:nvPr/>
          </p:nvSpPr>
          <p:spPr>
            <a:xfrm>
              <a:off x="284843" y="3785433"/>
              <a:ext cx="2766419" cy="2031325"/>
            </a:xfrm>
            <a:prstGeom prst="rect">
              <a:avLst/>
            </a:prstGeom>
          </p:spPr>
          <p:txBody>
            <a:bodyPr wrap="square">
              <a:spAutoFit/>
            </a:bodyPr>
            <a:lstStyle/>
            <a:p>
              <a:pPr algn="ctr"/>
              <a:r>
                <a:rPr lang="en-GB" dirty="0">
                  <a:solidFill>
                    <a:schemeClr val="bg1"/>
                  </a:solidFill>
                </a:rPr>
                <a:t>Agency staff COST £15,656/slot/month</a:t>
              </a:r>
            </a:p>
            <a:p>
              <a:pPr algn="ctr"/>
              <a:endParaRPr lang="en-GB" dirty="0">
                <a:solidFill>
                  <a:schemeClr val="bg1"/>
                </a:solidFill>
              </a:endParaRPr>
            </a:p>
            <a:p>
              <a:pPr algn="ctr"/>
              <a:r>
                <a:rPr lang="en-GB" dirty="0">
                  <a:solidFill>
                    <a:schemeClr val="bg1"/>
                  </a:solidFill>
                </a:rPr>
                <a:t>Vs</a:t>
              </a:r>
            </a:p>
            <a:p>
              <a:pPr algn="ctr"/>
              <a:endParaRPr lang="en-GB" dirty="0">
                <a:solidFill>
                  <a:schemeClr val="bg1"/>
                </a:solidFill>
              </a:endParaRPr>
            </a:p>
            <a:p>
              <a:pPr algn="ctr"/>
              <a:r>
                <a:rPr lang="en-GB" dirty="0">
                  <a:solidFill>
                    <a:schemeClr val="bg1"/>
                  </a:solidFill>
                </a:rPr>
                <a:t>Substantive </a:t>
              </a:r>
              <a:r>
                <a:rPr lang="en-GB" dirty="0" smtClean="0">
                  <a:solidFill>
                    <a:schemeClr val="bg1"/>
                  </a:solidFill>
                </a:rPr>
                <a:t>registrar </a:t>
              </a:r>
              <a:r>
                <a:rPr lang="en-GB" dirty="0">
                  <a:solidFill>
                    <a:schemeClr val="bg1"/>
                  </a:solidFill>
                </a:rPr>
                <a:t>£5702/slot/month</a:t>
              </a:r>
            </a:p>
          </p:txBody>
        </p:sp>
      </p:grpSp>
      <p:grpSp>
        <p:nvGrpSpPr>
          <p:cNvPr id="25" name="Group 24"/>
          <p:cNvGrpSpPr/>
          <p:nvPr/>
        </p:nvGrpSpPr>
        <p:grpSpPr>
          <a:xfrm>
            <a:off x="3806249" y="3785433"/>
            <a:ext cx="3724072" cy="2134324"/>
            <a:chOff x="2255556" y="3782173"/>
            <a:chExt cx="3724072" cy="2134324"/>
          </a:xfrm>
        </p:grpSpPr>
        <p:sp>
          <p:nvSpPr>
            <p:cNvPr id="54" name="Rectangle 13"/>
            <p:cNvSpPr/>
            <p:nvPr/>
          </p:nvSpPr>
          <p:spPr>
            <a:xfrm rot="16200000">
              <a:off x="3050430" y="2987299"/>
              <a:ext cx="2134324"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p:cNvSpPr/>
            <p:nvPr/>
          </p:nvSpPr>
          <p:spPr>
            <a:xfrm>
              <a:off x="3093788" y="4405108"/>
              <a:ext cx="2885191" cy="1200329"/>
            </a:xfrm>
            <a:prstGeom prst="rect">
              <a:avLst/>
            </a:prstGeom>
          </p:spPr>
          <p:txBody>
            <a:bodyPr wrap="square">
              <a:spAutoFit/>
            </a:bodyPr>
            <a:lstStyle/>
            <a:p>
              <a:pPr algn="ctr"/>
              <a:r>
                <a:rPr lang="en-GB" dirty="0"/>
                <a:t>Trainees of all levels expressing that workload and pressure is more manageable</a:t>
              </a:r>
            </a:p>
          </p:txBody>
        </p:sp>
      </p:grpSp>
      <p:grpSp>
        <p:nvGrpSpPr>
          <p:cNvPr id="26" name="Group 25"/>
          <p:cNvGrpSpPr/>
          <p:nvPr/>
        </p:nvGrpSpPr>
        <p:grpSpPr>
          <a:xfrm>
            <a:off x="3800399" y="3785433"/>
            <a:ext cx="3729273" cy="2134324"/>
            <a:chOff x="5685565" y="3672126"/>
            <a:chExt cx="3729273" cy="2134324"/>
          </a:xfrm>
        </p:grpSpPr>
        <p:sp>
          <p:nvSpPr>
            <p:cNvPr id="40" name="Rectangle 13"/>
            <p:cNvSpPr/>
            <p:nvPr/>
          </p:nvSpPr>
          <p:spPr>
            <a:xfrm rot="16200000">
              <a:off x="6480439" y="2877252"/>
              <a:ext cx="2134324"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521417" y="4405108"/>
              <a:ext cx="2893421" cy="923330"/>
            </a:xfrm>
            <a:prstGeom prst="rect">
              <a:avLst/>
            </a:prstGeom>
          </p:spPr>
          <p:txBody>
            <a:bodyPr wrap="square">
              <a:spAutoFit/>
            </a:bodyPr>
            <a:lstStyle/>
            <a:p>
              <a:pPr algn="ctr"/>
              <a:r>
                <a:rPr lang="en-GB" dirty="0"/>
                <a:t>GMC Survey raised concerns of INCREASED PRESSURE and WORKLOAD</a:t>
              </a:r>
            </a:p>
          </p:txBody>
        </p:sp>
      </p:grpSp>
      <p:sp>
        <p:nvSpPr>
          <p:cNvPr id="9" name="TextBox 8"/>
          <p:cNvSpPr txBox="1"/>
          <p:nvPr/>
        </p:nvSpPr>
        <p:spPr>
          <a:xfrm>
            <a:off x="2915816" y="772411"/>
            <a:ext cx="3672408" cy="369332"/>
          </a:xfrm>
          <a:prstGeom prst="rect">
            <a:avLst/>
          </a:prstGeom>
          <a:noFill/>
        </p:spPr>
        <p:txBody>
          <a:bodyPr wrap="square" rtlCol="0">
            <a:spAutoFit/>
          </a:bodyPr>
          <a:lstStyle/>
          <a:p>
            <a:pPr algn="ctr"/>
            <a:r>
              <a:rPr lang="en-GB" b="1" dirty="0" smtClean="0">
                <a:solidFill>
                  <a:schemeClr val="bg1"/>
                </a:solidFill>
              </a:rPr>
              <a:t>Developments…..</a:t>
            </a:r>
            <a:endParaRPr lang="en-GB" b="1" dirty="0">
              <a:solidFill>
                <a:schemeClr val="bg1"/>
              </a:solidFill>
            </a:endParaRPr>
          </a:p>
        </p:txBody>
      </p:sp>
    </p:spTree>
    <p:extLst>
      <p:ext uri="{BB962C8B-B14F-4D97-AF65-F5344CB8AC3E}">
        <p14:creationId xmlns:p14="http://schemas.microsoft.com/office/powerpoint/2010/main" val="37421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14"/>
                                        </p:tgtEl>
                                        <p:attrNameLst>
                                          <p:attrName>ppt_w</p:attrName>
                                        </p:attrNameLst>
                                      </p:cBhvr>
                                      <p:tavLst>
                                        <p:tav tm="0">
                                          <p:val>
                                            <p:strVal val="ppt_w"/>
                                          </p:val>
                                        </p:tav>
                                        <p:tav tm="100000">
                                          <p:val>
                                            <p:fltVal val="0"/>
                                          </p:val>
                                        </p:tav>
                                      </p:tavLst>
                                    </p:anim>
                                    <p:anim calcmode="lin" valueType="num">
                                      <p:cBhvr>
                                        <p:cTn id="13" dur="1000"/>
                                        <p:tgtEl>
                                          <p:spTgt spid="14"/>
                                        </p:tgtEl>
                                        <p:attrNameLst>
                                          <p:attrName>ppt_h</p:attrName>
                                        </p:attrNameLst>
                                      </p:cBhvr>
                                      <p:tavLst>
                                        <p:tav tm="0">
                                          <p:val>
                                            <p:strVal val="ppt_h"/>
                                          </p:val>
                                        </p:tav>
                                        <p:tav tm="100000">
                                          <p:val>
                                            <p:fltVal val="0"/>
                                          </p:val>
                                        </p:tav>
                                      </p:tavLst>
                                    </p:anim>
                                    <p:anim calcmode="lin" valueType="num">
                                      <p:cBhvr>
                                        <p:cTn id="14" dur="1000"/>
                                        <p:tgtEl>
                                          <p:spTgt spid="14"/>
                                        </p:tgtEl>
                                        <p:attrNameLst>
                                          <p:attrName>style.rotation</p:attrName>
                                        </p:attrNameLst>
                                      </p:cBhvr>
                                      <p:tavLst>
                                        <p:tav tm="0">
                                          <p:val>
                                            <p:fltVal val="0"/>
                                          </p:val>
                                        </p:tav>
                                        <p:tav tm="100000">
                                          <p:val>
                                            <p:fltVal val="90"/>
                                          </p:val>
                                        </p:tav>
                                      </p:tavLst>
                                    </p:anim>
                                    <p:animEffect transition="out" filter="fade">
                                      <p:cBhvr>
                                        <p:cTn id="15" dur="1000"/>
                                        <p:tgtEl>
                                          <p:spTgt spid="14"/>
                                        </p:tgtEl>
                                      </p:cBhvr>
                                    </p:animEffect>
                                    <p:set>
                                      <p:cBhvr>
                                        <p:cTn id="16" dur="1" fill="hold">
                                          <p:stCondLst>
                                            <p:cond delay="999"/>
                                          </p:stCondLst>
                                        </p:cTn>
                                        <p:tgtEl>
                                          <p:spTgt spid="14"/>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22"/>
                                        </p:tgtEl>
                                        <p:attrNameLst>
                                          <p:attrName>ppt_w</p:attrName>
                                        </p:attrNameLst>
                                      </p:cBhvr>
                                      <p:tavLst>
                                        <p:tav tm="0">
                                          <p:val>
                                            <p:strVal val="ppt_w"/>
                                          </p:val>
                                        </p:tav>
                                        <p:tav tm="100000">
                                          <p:val>
                                            <p:fltVal val="0"/>
                                          </p:val>
                                        </p:tav>
                                      </p:tavLst>
                                    </p:anim>
                                    <p:anim calcmode="lin" valueType="num">
                                      <p:cBhvr>
                                        <p:cTn id="19" dur="1000"/>
                                        <p:tgtEl>
                                          <p:spTgt spid="22"/>
                                        </p:tgtEl>
                                        <p:attrNameLst>
                                          <p:attrName>ppt_h</p:attrName>
                                        </p:attrNameLst>
                                      </p:cBhvr>
                                      <p:tavLst>
                                        <p:tav tm="0">
                                          <p:val>
                                            <p:strVal val="ppt_h"/>
                                          </p:val>
                                        </p:tav>
                                        <p:tav tm="100000">
                                          <p:val>
                                            <p:fltVal val="0"/>
                                          </p:val>
                                        </p:tav>
                                      </p:tavLst>
                                    </p:anim>
                                    <p:anim calcmode="lin" valueType="num">
                                      <p:cBhvr>
                                        <p:cTn id="20" dur="1000"/>
                                        <p:tgtEl>
                                          <p:spTgt spid="22"/>
                                        </p:tgtEl>
                                        <p:attrNameLst>
                                          <p:attrName>style.rotation</p:attrName>
                                        </p:attrNameLst>
                                      </p:cBhvr>
                                      <p:tavLst>
                                        <p:tav tm="0">
                                          <p:val>
                                            <p:fltVal val="0"/>
                                          </p:val>
                                        </p:tav>
                                        <p:tav tm="100000">
                                          <p:val>
                                            <p:fltVal val="90"/>
                                          </p:val>
                                        </p:tav>
                                      </p:tavLst>
                                    </p:anim>
                                    <p:animEffect transition="out" filter="fade">
                                      <p:cBhvr>
                                        <p:cTn id="21" dur="1000"/>
                                        <p:tgtEl>
                                          <p:spTgt spid="22"/>
                                        </p:tgtEl>
                                      </p:cBhvr>
                                    </p:animEffect>
                                    <p:set>
                                      <p:cBhvr>
                                        <p:cTn id="22" dur="1" fill="hold">
                                          <p:stCondLst>
                                            <p:cond delay="999"/>
                                          </p:stCondLst>
                                        </p:cTn>
                                        <p:tgtEl>
                                          <p:spTgt spid="22"/>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1000"/>
                                        <p:tgtEl>
                                          <p:spTgt spid="26"/>
                                        </p:tgtEl>
                                        <p:attrNameLst>
                                          <p:attrName>ppt_w</p:attrName>
                                        </p:attrNameLst>
                                      </p:cBhvr>
                                      <p:tavLst>
                                        <p:tav tm="0">
                                          <p:val>
                                            <p:strVal val="ppt_w"/>
                                          </p:val>
                                        </p:tav>
                                        <p:tav tm="100000">
                                          <p:val>
                                            <p:fltVal val="0"/>
                                          </p:val>
                                        </p:tav>
                                      </p:tavLst>
                                    </p:anim>
                                    <p:anim calcmode="lin" valueType="num">
                                      <p:cBhvr>
                                        <p:cTn id="25" dur="1000"/>
                                        <p:tgtEl>
                                          <p:spTgt spid="26"/>
                                        </p:tgtEl>
                                        <p:attrNameLst>
                                          <p:attrName>ppt_h</p:attrName>
                                        </p:attrNameLst>
                                      </p:cBhvr>
                                      <p:tavLst>
                                        <p:tav tm="0">
                                          <p:val>
                                            <p:strVal val="ppt_h"/>
                                          </p:val>
                                        </p:tav>
                                        <p:tav tm="100000">
                                          <p:val>
                                            <p:fltVal val="0"/>
                                          </p:val>
                                        </p:tav>
                                      </p:tavLst>
                                    </p:anim>
                                    <p:anim calcmode="lin" valueType="num">
                                      <p:cBhvr>
                                        <p:cTn id="26" dur="1000"/>
                                        <p:tgtEl>
                                          <p:spTgt spid="26"/>
                                        </p:tgtEl>
                                        <p:attrNameLst>
                                          <p:attrName>style.rotation</p:attrName>
                                        </p:attrNameLst>
                                      </p:cBhvr>
                                      <p:tavLst>
                                        <p:tav tm="0">
                                          <p:val>
                                            <p:fltVal val="0"/>
                                          </p:val>
                                        </p:tav>
                                        <p:tav tm="100000">
                                          <p:val>
                                            <p:fltVal val="90"/>
                                          </p:val>
                                        </p:tav>
                                      </p:tavLst>
                                    </p:anim>
                                    <p:animEffect transition="out" filter="fade">
                                      <p:cBhvr>
                                        <p:cTn id="27" dur="1000"/>
                                        <p:tgtEl>
                                          <p:spTgt spid="26"/>
                                        </p:tgtEl>
                                      </p:cBhvr>
                                    </p:animEffect>
                                    <p:set>
                                      <p:cBhvr>
                                        <p:cTn id="28"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4558" y="2348880"/>
            <a:ext cx="3960440" cy="3416320"/>
          </a:xfrm>
          <a:prstGeom prst="rect">
            <a:avLst/>
          </a:prstGeom>
          <a:noFill/>
        </p:spPr>
        <p:txBody>
          <a:bodyPr wrap="square" rtlCol="0">
            <a:spAutoFit/>
          </a:bodyPr>
          <a:lstStyle/>
          <a:p>
            <a:pPr marL="342900" indent="-342900">
              <a:lnSpc>
                <a:spcPct val="150000"/>
              </a:lnSpc>
              <a:buFontTx/>
              <a:buAutoNum type="arabicPeriod"/>
            </a:pPr>
            <a:r>
              <a:rPr lang="en-GB" sz="2400" dirty="0">
                <a:solidFill>
                  <a:schemeClr val="bg1"/>
                </a:solidFill>
              </a:rPr>
              <a:t>Trainee Education and </a:t>
            </a:r>
            <a:r>
              <a:rPr lang="en-GB" sz="2400" dirty="0" smtClean="0">
                <a:solidFill>
                  <a:schemeClr val="bg1"/>
                </a:solidFill>
              </a:rPr>
              <a:t>Welfare</a:t>
            </a:r>
          </a:p>
          <a:p>
            <a:pPr marL="342900" indent="-342900">
              <a:lnSpc>
                <a:spcPct val="150000"/>
              </a:lnSpc>
              <a:buFontTx/>
              <a:buAutoNum type="arabicPeriod"/>
            </a:pPr>
            <a:endParaRPr lang="en-GB" sz="2400" dirty="0">
              <a:solidFill>
                <a:schemeClr val="bg1"/>
              </a:solidFill>
            </a:endParaRPr>
          </a:p>
          <a:p>
            <a:pPr>
              <a:lnSpc>
                <a:spcPct val="150000"/>
              </a:lnSpc>
            </a:pPr>
            <a:r>
              <a:rPr lang="en-GB" sz="2400" dirty="0" smtClean="0">
                <a:solidFill>
                  <a:schemeClr val="bg1"/>
                </a:solidFill>
              </a:rPr>
              <a:t>2. Patient Safety</a:t>
            </a:r>
          </a:p>
          <a:p>
            <a:pPr>
              <a:lnSpc>
                <a:spcPct val="150000"/>
              </a:lnSpc>
            </a:pPr>
            <a:endParaRPr lang="en-GB" sz="2400" dirty="0" smtClean="0"/>
          </a:p>
          <a:p>
            <a:pPr>
              <a:lnSpc>
                <a:spcPct val="150000"/>
              </a:lnSpc>
            </a:pPr>
            <a:r>
              <a:rPr lang="en-GB" sz="2400" dirty="0" smtClean="0">
                <a:solidFill>
                  <a:schemeClr val="bg1"/>
                </a:solidFill>
              </a:rPr>
              <a:t>3. Financial Impact</a:t>
            </a:r>
            <a:endParaRPr lang="en-GB" sz="2400" dirty="0">
              <a:solidFill>
                <a:schemeClr val="bg1"/>
              </a:solidFill>
            </a:endParaRPr>
          </a:p>
        </p:txBody>
      </p:sp>
      <p:pic>
        <p:nvPicPr>
          <p:cNvPr id="1028" name="Picture 4" descr="https://bridginggaps.org/wp-content/uploads/2017/01/education-png-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8681" y="2060848"/>
            <a:ext cx="1595754" cy="13968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12160" y="2625879"/>
            <a:ext cx="2808312" cy="3139321"/>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dirty="0" smtClean="0">
                <a:solidFill>
                  <a:schemeClr val="bg1"/>
                </a:solidFill>
              </a:rPr>
              <a:t>Empowerment</a:t>
            </a:r>
          </a:p>
          <a:p>
            <a:pPr marL="742950" lvl="1" indent="-285750">
              <a:buFont typeface="Arial" panose="020B0604020202020204" pitchFamily="34" charset="0"/>
              <a:buChar char="•"/>
            </a:pPr>
            <a:r>
              <a:rPr lang="en-GB" dirty="0" smtClean="0">
                <a:solidFill>
                  <a:schemeClr val="bg1"/>
                </a:solidFill>
              </a:rPr>
              <a:t>Understanding NHS</a:t>
            </a:r>
          </a:p>
          <a:p>
            <a:pPr marL="742950" lvl="1" indent="-285750">
              <a:buFont typeface="Arial" panose="020B0604020202020204" pitchFamily="34" charset="0"/>
              <a:buChar char="•"/>
            </a:pPr>
            <a:r>
              <a:rPr lang="en-GB" dirty="0" smtClean="0">
                <a:solidFill>
                  <a:schemeClr val="bg1"/>
                </a:solidFill>
              </a:rPr>
              <a:t>Sources of support</a:t>
            </a:r>
          </a:p>
          <a:p>
            <a:pPr marL="742950" lvl="1" indent="-285750">
              <a:buFont typeface="Arial" panose="020B0604020202020204" pitchFamily="34" charset="0"/>
              <a:buChar char="•"/>
            </a:pPr>
            <a:r>
              <a:rPr lang="en-GB" dirty="0" smtClean="0">
                <a:solidFill>
                  <a:schemeClr val="bg1"/>
                </a:solidFill>
              </a:rPr>
              <a:t>Roles</a:t>
            </a:r>
          </a:p>
          <a:p>
            <a:pPr lvl="1"/>
            <a:endParaRPr lang="en-GB" dirty="0" smtClean="0">
              <a:solidFill>
                <a:schemeClr val="bg1"/>
              </a:solidFill>
            </a:endParaRPr>
          </a:p>
          <a:p>
            <a:pPr marL="285750" indent="-285750">
              <a:buFont typeface="Arial" panose="020B0604020202020204" pitchFamily="34" charset="0"/>
              <a:buChar char="•"/>
            </a:pPr>
            <a:r>
              <a:rPr lang="en-GB" dirty="0" smtClean="0">
                <a:solidFill>
                  <a:schemeClr val="bg1"/>
                </a:solidFill>
              </a:rPr>
              <a:t>Resilience</a:t>
            </a:r>
          </a:p>
          <a:p>
            <a:pPr marL="285750" indent="-285750">
              <a:buFont typeface="Arial" panose="020B0604020202020204" pitchFamily="34" charset="0"/>
              <a:buChar char="•"/>
            </a:pPr>
            <a:endParaRPr lang="en-GB" dirty="0" smtClean="0">
              <a:solidFill>
                <a:schemeClr val="bg1"/>
              </a:solidFill>
            </a:endParaRPr>
          </a:p>
          <a:p>
            <a:pPr marL="285750" indent="-285750">
              <a:buFont typeface="Arial" panose="020B0604020202020204" pitchFamily="34" charset="0"/>
              <a:buChar char="•"/>
            </a:pPr>
            <a:r>
              <a:rPr lang="en-GB" dirty="0" smtClean="0">
                <a:solidFill>
                  <a:schemeClr val="bg1"/>
                </a:solidFill>
              </a:rPr>
              <a:t>Integration</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smtClean="0">
                <a:solidFill>
                  <a:schemeClr val="bg1"/>
                </a:solidFill>
              </a:rPr>
              <a:t>Technical and non-technical skills</a:t>
            </a:r>
            <a:endParaRPr lang="en-GB" dirty="0">
              <a:solidFill>
                <a:schemeClr val="bg1"/>
              </a:solidFill>
            </a:endParaRPr>
          </a:p>
        </p:txBody>
      </p:sp>
      <p:sp>
        <p:nvSpPr>
          <p:cNvPr id="4" name="Oval 3"/>
          <p:cNvSpPr/>
          <p:nvPr/>
        </p:nvSpPr>
        <p:spPr>
          <a:xfrm>
            <a:off x="4145252" y="3769915"/>
            <a:ext cx="1262122" cy="1262122"/>
          </a:xfrm>
          <a:prstGeom prst="ellipse">
            <a:avLst/>
          </a:prstGeom>
          <a:blipFill dpi="0" rotWithShape="1">
            <a:blip r:embed="rId3">
              <a:extLst>
                <a:ext uri="{28A0092B-C50C-407E-A947-70E740481C1C}">
                  <a14:useLocalDpi xmlns:a14="http://schemas.microsoft.com/office/drawing/2010/main" val="0"/>
                </a:ext>
              </a:extLst>
            </a:blip>
            <a:srcRect/>
            <a:stretch>
              <a:fillRect l="-7121" t="-7121" r="-7121" b="-712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051677" y="1656383"/>
            <a:ext cx="2808312" cy="4801314"/>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dirty="0" smtClean="0">
                <a:solidFill>
                  <a:schemeClr val="bg1"/>
                </a:solidFill>
              </a:rPr>
              <a:t>Full capacity SpR rota</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smtClean="0">
                <a:solidFill>
                  <a:schemeClr val="bg1"/>
                </a:solidFill>
              </a:rPr>
              <a:t>Potentially avoidable in-hospital cardiac arrests fell by 53% (2017 vs 2018)</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b="1" dirty="0" smtClean="0">
                <a:solidFill>
                  <a:schemeClr val="bg1"/>
                </a:solidFill>
              </a:rPr>
              <a:t>CQC July 2018</a:t>
            </a:r>
          </a:p>
          <a:p>
            <a:pPr marL="742950" lvl="1" indent="-285750">
              <a:buFont typeface="Arial" panose="020B0604020202020204" pitchFamily="34" charset="0"/>
              <a:buChar char="•"/>
            </a:pPr>
            <a:r>
              <a:rPr lang="en-GB" dirty="0" smtClean="0">
                <a:solidFill>
                  <a:schemeClr val="bg1"/>
                </a:solidFill>
              </a:rPr>
              <a:t>Improvements in the management of the deteriorating patient and sepsis.’</a:t>
            </a:r>
          </a:p>
          <a:p>
            <a:pPr marL="285750" indent="-285750">
              <a:buFont typeface="Arial" panose="020B0604020202020204" pitchFamily="34" charset="0"/>
              <a:buChar char="•"/>
            </a:pPr>
            <a:endParaRPr lang="en-GB" dirty="0" smtClean="0">
              <a:solidFill>
                <a:schemeClr val="bg1"/>
              </a:solidFill>
            </a:endParaRPr>
          </a:p>
          <a:p>
            <a:pPr marL="742950" lvl="1" indent="-285750">
              <a:buFontTx/>
              <a:buChar char="-"/>
            </a:pPr>
            <a:r>
              <a:rPr lang="en-GB" dirty="0" smtClean="0">
                <a:solidFill>
                  <a:schemeClr val="bg1"/>
                </a:solidFill>
              </a:rPr>
              <a:t>‘Examples of outstanding care in urgent and medical care.’</a:t>
            </a:r>
            <a:endParaRPr lang="en-GB" dirty="0">
              <a:solidFill>
                <a:schemeClr val="bg1"/>
              </a:solidFill>
            </a:endParaRPr>
          </a:p>
        </p:txBody>
      </p:sp>
      <p:pic>
        <p:nvPicPr>
          <p:cNvPr id="1034" name="Picture 10" descr="See the source imag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0642" y="5301208"/>
            <a:ext cx="1611342" cy="13508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12160" y="3303073"/>
            <a:ext cx="2887346" cy="1754326"/>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dirty="0" smtClean="0">
                <a:solidFill>
                  <a:schemeClr val="bg1"/>
                </a:solidFill>
              </a:rPr>
              <a:t>Course cost £1,942.50 (max 10 candidates/course)</a:t>
            </a:r>
          </a:p>
          <a:p>
            <a:pPr marL="285750" indent="-285750">
              <a:buFont typeface="Arial" panose="020B0604020202020204" pitchFamily="34" charset="0"/>
              <a:buChar char="•"/>
            </a:pPr>
            <a:endParaRPr lang="en-GB" dirty="0" smtClean="0">
              <a:solidFill>
                <a:schemeClr val="bg1"/>
              </a:solidFill>
            </a:endParaRPr>
          </a:p>
          <a:p>
            <a:pPr marL="285750" indent="-285750">
              <a:buFont typeface="Arial" panose="020B0604020202020204" pitchFamily="34" charset="0"/>
              <a:buChar char="•"/>
            </a:pPr>
            <a:r>
              <a:rPr lang="en-GB" dirty="0" smtClean="0">
                <a:solidFill>
                  <a:schemeClr val="bg1"/>
                </a:solidFill>
              </a:rPr>
              <a:t>Average savings on SpR rota £110,000/month</a:t>
            </a:r>
            <a:endParaRPr lang="en-GB" dirty="0">
              <a:solidFill>
                <a:schemeClr val="bg1"/>
              </a:solidFill>
            </a:endParaRPr>
          </a:p>
        </p:txBody>
      </p:sp>
    </p:spTree>
    <p:extLst>
      <p:ext uri="{BB962C8B-B14F-4D97-AF65-F5344CB8AC3E}">
        <p14:creationId xmlns:p14="http://schemas.microsoft.com/office/powerpoint/2010/main" val="14469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400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300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animEffect transition="in" filter="fade">
                                      <p:cBhvr>
                                        <p:cTn id="39" dur="1000"/>
                                        <p:tgtEl>
                                          <p:spTgt spid="1034"/>
                                        </p:tgtEl>
                                      </p:cBhvr>
                                    </p:animEffect>
                                    <p:anim calcmode="lin" valueType="num">
                                      <p:cBhvr>
                                        <p:cTn id="40" dur="1000" fill="hold"/>
                                        <p:tgtEl>
                                          <p:spTgt spid="1034"/>
                                        </p:tgtEl>
                                        <p:attrNameLst>
                                          <p:attrName>ppt_x</p:attrName>
                                        </p:attrNameLst>
                                      </p:cBhvr>
                                      <p:tavLst>
                                        <p:tav tm="0">
                                          <p:val>
                                            <p:strVal val="#ppt_x"/>
                                          </p:val>
                                        </p:tav>
                                        <p:tav tm="100000">
                                          <p:val>
                                            <p:strVal val="#ppt_x"/>
                                          </p:val>
                                        </p:tav>
                                      </p:tavLst>
                                    </p:anim>
                                    <p:anim calcmode="lin" valueType="num">
                                      <p:cBhvr>
                                        <p:cTn id="41" dur="1000" fill="hold"/>
                                        <p:tgtEl>
                                          <p:spTgt spid="10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7" grpId="0" animBg="1"/>
      <p:bldP spid="7" grpId="1"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2610</TotalTime>
  <Words>527</Words>
  <Application>Microsoft Office PowerPoint</Application>
  <PresentationFormat>On-screen Show (4:3)</PresentationFormat>
  <Paragraphs>91</Paragraphs>
  <Slides>12</Slides>
  <Notes>4</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1_Office Theme</vt:lpstr>
      <vt:lpstr>MTI for Overseas Physicians</vt:lpstr>
      <vt:lpstr>PowerPoint Presentation</vt:lpstr>
      <vt:lpstr>PowerPoint Presentation</vt:lpstr>
      <vt:lpstr>Programme SPORTT Supported Programme of Return to Training</vt:lpstr>
      <vt:lpstr>PowerPoint Presentation</vt:lpstr>
      <vt:lpstr>PowerPoint Presentation</vt:lpstr>
      <vt:lpstr>PowerPoint Presentation</vt:lpstr>
      <vt:lpstr>PowerPoint Presentation</vt:lpstr>
      <vt:lpstr>PowerPoint Presentation</vt:lpstr>
      <vt:lpstr>Future</vt:lpstr>
      <vt:lpstr>PowerPoint Presentation</vt:lpstr>
      <vt:lpstr>PowerPoint Presentation</vt:lpstr>
    </vt:vector>
  </TitlesOfParts>
  <Company>Medway Foundation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 Lee</dc:creator>
  <cp:lastModifiedBy>Knowles Gary (RPA) Medway Trust</cp:lastModifiedBy>
  <cp:revision>114</cp:revision>
  <dcterms:created xsi:type="dcterms:W3CDTF">2017-05-26T14:12:23Z</dcterms:created>
  <dcterms:modified xsi:type="dcterms:W3CDTF">2019-09-19T14:44:50Z</dcterms:modified>
</cp:coreProperties>
</file>