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75" r:id="rId7"/>
    <p:sldId id="276" r:id="rId8"/>
    <p:sldId id="268" r:id="rId9"/>
    <p:sldId id="263" r:id="rId10"/>
    <p:sldId id="264" r:id="rId11"/>
    <p:sldId id="267" r:id="rId12"/>
    <p:sldId id="265" r:id="rId13"/>
    <p:sldId id="272" r:id="rId14"/>
    <p:sldId id="273" r:id="rId15"/>
    <p:sldId id="270" r:id="rId16"/>
    <p:sldId id="271" r:id="rId17"/>
    <p:sldId id="274" r:id="rId18"/>
    <p:sldId id="259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amdin" userId="9637ebeddf5668ac" providerId="LiveId" clId="{8D9FB4A8-5D50-46FE-B9ED-B711206913C0}"/>
    <pc:docChg chg="custSel addSld modSld">
      <pc:chgData name="Danny Lamdin" userId="9637ebeddf5668ac" providerId="LiveId" clId="{8D9FB4A8-5D50-46FE-B9ED-B711206913C0}" dt="2024-04-04T15:08:35.138" v="754" actId="1076"/>
      <pc:docMkLst>
        <pc:docMk/>
      </pc:docMkLst>
      <pc:sldChg chg="modSp mod">
        <pc:chgData name="Danny Lamdin" userId="9637ebeddf5668ac" providerId="LiveId" clId="{8D9FB4A8-5D50-46FE-B9ED-B711206913C0}" dt="2024-04-04T15:07:42.551" v="746" actId="1076"/>
        <pc:sldMkLst>
          <pc:docMk/>
          <pc:sldMk cId="1710942140" sldId="268"/>
        </pc:sldMkLst>
        <pc:spChg chg="mod">
          <ac:chgData name="Danny Lamdin" userId="9637ebeddf5668ac" providerId="LiveId" clId="{8D9FB4A8-5D50-46FE-B9ED-B711206913C0}" dt="2024-04-04T15:07:34.071" v="744" actId="20577"/>
          <ac:spMkLst>
            <pc:docMk/>
            <pc:sldMk cId="1710942140" sldId="268"/>
            <ac:spMk id="2" creationId="{B39B3627-20C3-337D-9DA1-C062D13CEFAC}"/>
          </ac:spMkLst>
        </pc:spChg>
        <pc:picChg chg="mod">
          <ac:chgData name="Danny Lamdin" userId="9637ebeddf5668ac" providerId="LiveId" clId="{8D9FB4A8-5D50-46FE-B9ED-B711206913C0}" dt="2024-04-04T15:07:42.551" v="746" actId="1076"/>
          <ac:picMkLst>
            <pc:docMk/>
            <pc:sldMk cId="1710942140" sldId="268"/>
            <ac:picMk id="3" creationId="{58934EC1-75BC-7DFB-E414-2BC6C9989778}"/>
          </ac:picMkLst>
        </pc:picChg>
      </pc:sldChg>
      <pc:sldChg chg="modSp new mod">
        <pc:chgData name="Danny Lamdin" userId="9637ebeddf5668ac" providerId="LiveId" clId="{8D9FB4A8-5D50-46FE-B9ED-B711206913C0}" dt="2024-04-04T15:06:39.405" v="733" actId="20577"/>
        <pc:sldMkLst>
          <pc:docMk/>
          <pc:sldMk cId="751656367" sldId="275"/>
        </pc:sldMkLst>
        <pc:spChg chg="mod">
          <ac:chgData name="Danny Lamdin" userId="9637ebeddf5668ac" providerId="LiveId" clId="{8D9FB4A8-5D50-46FE-B9ED-B711206913C0}" dt="2024-04-04T15:01:01.982" v="45" actId="20577"/>
          <ac:spMkLst>
            <pc:docMk/>
            <pc:sldMk cId="751656367" sldId="275"/>
            <ac:spMk id="2" creationId="{1E86112F-9587-8B29-52C1-372B46F7AC64}"/>
          </ac:spMkLst>
        </pc:spChg>
        <pc:spChg chg="mod">
          <ac:chgData name="Danny Lamdin" userId="9637ebeddf5668ac" providerId="LiveId" clId="{8D9FB4A8-5D50-46FE-B9ED-B711206913C0}" dt="2024-04-04T15:06:24.220" v="720" actId="27636"/>
          <ac:spMkLst>
            <pc:docMk/>
            <pc:sldMk cId="751656367" sldId="275"/>
            <ac:spMk id="3" creationId="{2094D7C1-F82F-8B75-2A13-40C6BF667104}"/>
          </ac:spMkLst>
        </pc:spChg>
        <pc:spChg chg="mod">
          <ac:chgData name="Danny Lamdin" userId="9637ebeddf5668ac" providerId="LiveId" clId="{8D9FB4A8-5D50-46FE-B9ED-B711206913C0}" dt="2024-04-04T15:06:39.405" v="733" actId="20577"/>
          <ac:spMkLst>
            <pc:docMk/>
            <pc:sldMk cId="751656367" sldId="275"/>
            <ac:spMk id="4" creationId="{20DA67F4-566A-596B-148C-ED9C010594E3}"/>
          </ac:spMkLst>
        </pc:spChg>
      </pc:sldChg>
      <pc:sldChg chg="addSp modSp new mod">
        <pc:chgData name="Danny Lamdin" userId="9637ebeddf5668ac" providerId="LiveId" clId="{8D9FB4A8-5D50-46FE-B9ED-B711206913C0}" dt="2024-04-04T15:08:35.138" v="754" actId="1076"/>
        <pc:sldMkLst>
          <pc:docMk/>
          <pc:sldMk cId="1444676904" sldId="276"/>
        </pc:sldMkLst>
        <pc:picChg chg="add mod modCrop">
          <ac:chgData name="Danny Lamdin" userId="9637ebeddf5668ac" providerId="LiveId" clId="{8D9FB4A8-5D50-46FE-B9ED-B711206913C0}" dt="2024-04-04T15:08:35.138" v="754" actId="1076"/>
          <ac:picMkLst>
            <pc:docMk/>
            <pc:sldMk cId="1444676904" sldId="276"/>
            <ac:picMk id="3" creationId="{5659B991-AF1E-AA0C-0FD0-BC6CD77531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BAC1B-2CEB-4B35-8200-633DEBDE761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D4B6BE-A80C-4DDC-AE5E-B42E866BF948}">
      <dgm:prSet/>
      <dgm:spPr/>
      <dgm:t>
        <a:bodyPr/>
        <a:lstStyle/>
        <a:p>
          <a:r>
            <a:rPr lang="en-US"/>
            <a:t>Understand</a:t>
          </a:r>
        </a:p>
      </dgm:t>
    </dgm:pt>
    <dgm:pt modelId="{937B33D3-43E4-4A98-B7B5-BB7406211FA4}" type="parTrans" cxnId="{286D1B37-3D28-4DD2-B5F9-6530F13FD37A}">
      <dgm:prSet/>
      <dgm:spPr/>
      <dgm:t>
        <a:bodyPr/>
        <a:lstStyle/>
        <a:p>
          <a:endParaRPr lang="en-US"/>
        </a:p>
      </dgm:t>
    </dgm:pt>
    <dgm:pt modelId="{88CD7B37-D78D-4216-BDF5-FE78B07DE253}" type="sibTrans" cxnId="{286D1B37-3D28-4DD2-B5F9-6530F13FD37A}">
      <dgm:prSet/>
      <dgm:spPr/>
      <dgm:t>
        <a:bodyPr/>
        <a:lstStyle/>
        <a:p>
          <a:endParaRPr lang="en-US"/>
        </a:p>
      </dgm:t>
    </dgm:pt>
    <dgm:pt modelId="{581E7549-02D3-4176-972D-13121DA7C321}">
      <dgm:prSet/>
      <dgm:spPr/>
      <dgm:t>
        <a:bodyPr/>
        <a:lstStyle/>
        <a:p>
          <a:r>
            <a:rPr lang="en-US"/>
            <a:t>Understand the contribution of healthcare systems on the environment </a:t>
          </a:r>
        </a:p>
      </dgm:t>
    </dgm:pt>
    <dgm:pt modelId="{50DDBB8A-0A49-4AD1-8318-8C37DA946597}" type="parTrans" cxnId="{793B70FD-AB45-4714-BF06-C843F264BD7F}">
      <dgm:prSet/>
      <dgm:spPr/>
      <dgm:t>
        <a:bodyPr/>
        <a:lstStyle/>
        <a:p>
          <a:endParaRPr lang="en-US"/>
        </a:p>
      </dgm:t>
    </dgm:pt>
    <dgm:pt modelId="{A7474F7F-75B9-4E7E-A688-A1D5C3A701D4}" type="sibTrans" cxnId="{793B70FD-AB45-4714-BF06-C843F264BD7F}">
      <dgm:prSet/>
      <dgm:spPr/>
      <dgm:t>
        <a:bodyPr/>
        <a:lstStyle/>
        <a:p>
          <a:endParaRPr lang="en-US"/>
        </a:p>
      </dgm:t>
    </dgm:pt>
    <dgm:pt modelId="{D0DFC7A5-6040-419E-AC6B-D75E0C96868E}">
      <dgm:prSet/>
      <dgm:spPr/>
      <dgm:t>
        <a:bodyPr/>
        <a:lstStyle/>
        <a:p>
          <a:r>
            <a:rPr lang="en-US"/>
            <a:t>Recall</a:t>
          </a:r>
        </a:p>
      </dgm:t>
    </dgm:pt>
    <dgm:pt modelId="{304BC668-C876-49F4-84A5-1E7DB7FA586E}" type="parTrans" cxnId="{EE73A2B9-A407-48BA-BE87-4FBE783BE868}">
      <dgm:prSet/>
      <dgm:spPr/>
      <dgm:t>
        <a:bodyPr/>
        <a:lstStyle/>
        <a:p>
          <a:endParaRPr lang="en-US"/>
        </a:p>
      </dgm:t>
    </dgm:pt>
    <dgm:pt modelId="{D48AB2A9-49D8-4CC6-9EB3-8C0724C9F24D}" type="sibTrans" cxnId="{EE73A2B9-A407-48BA-BE87-4FBE783BE868}">
      <dgm:prSet/>
      <dgm:spPr/>
      <dgm:t>
        <a:bodyPr/>
        <a:lstStyle/>
        <a:p>
          <a:endParaRPr lang="en-US"/>
        </a:p>
      </dgm:t>
    </dgm:pt>
    <dgm:pt modelId="{3233FD37-D58D-4530-AF5A-14EFD2AEBF55}">
      <dgm:prSet/>
      <dgm:spPr/>
      <dgm:t>
        <a:bodyPr/>
        <a:lstStyle/>
        <a:p>
          <a:r>
            <a:rPr lang="en-US"/>
            <a:t>Recall practical steps to improve sustainability in the workplace </a:t>
          </a:r>
        </a:p>
      </dgm:t>
    </dgm:pt>
    <dgm:pt modelId="{3D603FAC-F2A2-4FF5-B379-210010F43B26}" type="parTrans" cxnId="{D8E0FB1E-72DF-44D1-8340-BAE6C491F267}">
      <dgm:prSet/>
      <dgm:spPr/>
      <dgm:t>
        <a:bodyPr/>
        <a:lstStyle/>
        <a:p>
          <a:endParaRPr lang="en-US"/>
        </a:p>
      </dgm:t>
    </dgm:pt>
    <dgm:pt modelId="{9131BA9C-F725-4AB4-BA35-736B2A12AD4C}" type="sibTrans" cxnId="{D8E0FB1E-72DF-44D1-8340-BAE6C491F267}">
      <dgm:prSet/>
      <dgm:spPr/>
      <dgm:t>
        <a:bodyPr/>
        <a:lstStyle/>
        <a:p>
          <a:endParaRPr lang="en-US"/>
        </a:p>
      </dgm:t>
    </dgm:pt>
    <dgm:pt modelId="{A0792169-4680-484B-BAE6-28E7CA9C9D82}">
      <dgm:prSet/>
      <dgm:spPr/>
      <dgm:t>
        <a:bodyPr/>
        <a:lstStyle/>
        <a:p>
          <a:r>
            <a:rPr lang="en-US"/>
            <a:t>Consider</a:t>
          </a:r>
        </a:p>
      </dgm:t>
    </dgm:pt>
    <dgm:pt modelId="{8724BBA9-E59C-40FB-AA09-F7BEC32EC26A}" type="parTrans" cxnId="{2D616F95-7CC1-4BA8-98E1-169A5C4D0180}">
      <dgm:prSet/>
      <dgm:spPr/>
      <dgm:t>
        <a:bodyPr/>
        <a:lstStyle/>
        <a:p>
          <a:endParaRPr lang="en-US"/>
        </a:p>
      </dgm:t>
    </dgm:pt>
    <dgm:pt modelId="{AC7C7E14-1E40-4A4A-B860-378ABE33E359}" type="sibTrans" cxnId="{2D616F95-7CC1-4BA8-98E1-169A5C4D0180}">
      <dgm:prSet/>
      <dgm:spPr/>
      <dgm:t>
        <a:bodyPr/>
        <a:lstStyle/>
        <a:p>
          <a:endParaRPr lang="en-US"/>
        </a:p>
      </dgm:t>
    </dgm:pt>
    <dgm:pt modelId="{37748769-E4F8-435C-BC11-0F3C0F9D5A91}">
      <dgm:prSet/>
      <dgm:spPr/>
      <dgm:t>
        <a:bodyPr/>
        <a:lstStyle/>
        <a:p>
          <a:r>
            <a:rPr lang="en-US"/>
            <a:t>Consider how you can change your practice to improve sustainability </a:t>
          </a:r>
        </a:p>
      </dgm:t>
    </dgm:pt>
    <dgm:pt modelId="{6453BEB4-B250-4895-B617-C71D3B4EEB83}" type="parTrans" cxnId="{8E1292E7-D081-49C8-980D-582B539D6BFD}">
      <dgm:prSet/>
      <dgm:spPr/>
      <dgm:t>
        <a:bodyPr/>
        <a:lstStyle/>
        <a:p>
          <a:endParaRPr lang="en-US"/>
        </a:p>
      </dgm:t>
    </dgm:pt>
    <dgm:pt modelId="{3C6F0635-CA6A-44A4-9B3A-730EA7EF3A2D}" type="sibTrans" cxnId="{8E1292E7-D081-49C8-980D-582B539D6BFD}">
      <dgm:prSet/>
      <dgm:spPr/>
      <dgm:t>
        <a:bodyPr/>
        <a:lstStyle/>
        <a:p>
          <a:endParaRPr lang="en-US"/>
        </a:p>
      </dgm:t>
    </dgm:pt>
    <dgm:pt modelId="{58040BB6-00DF-4F54-AF2F-C2D4A8EC4735}" type="pres">
      <dgm:prSet presAssocID="{061BAC1B-2CEB-4B35-8200-633DEBDE7618}" presName="Name0" presStyleCnt="0">
        <dgm:presLayoutVars>
          <dgm:dir/>
          <dgm:animLvl val="lvl"/>
          <dgm:resizeHandles val="exact"/>
        </dgm:presLayoutVars>
      </dgm:prSet>
      <dgm:spPr/>
    </dgm:pt>
    <dgm:pt modelId="{46227609-6AEF-445B-9B89-80E42A1A017A}" type="pres">
      <dgm:prSet presAssocID="{ACD4B6BE-A80C-4DDC-AE5E-B42E866BF948}" presName="linNode" presStyleCnt="0"/>
      <dgm:spPr/>
    </dgm:pt>
    <dgm:pt modelId="{8979FC91-975B-43C3-A155-23638A620E09}" type="pres">
      <dgm:prSet presAssocID="{ACD4B6BE-A80C-4DDC-AE5E-B42E866BF948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E59D37B6-F416-4730-BC4B-A1DF40EE7D31}" type="pres">
      <dgm:prSet presAssocID="{ACD4B6BE-A80C-4DDC-AE5E-B42E866BF948}" presName="descendantText" presStyleLbl="alignAccFollowNode1" presStyleIdx="0" presStyleCnt="3">
        <dgm:presLayoutVars>
          <dgm:bulletEnabled/>
        </dgm:presLayoutVars>
      </dgm:prSet>
      <dgm:spPr/>
    </dgm:pt>
    <dgm:pt modelId="{88753643-51F9-4387-B79F-1421428FADE2}" type="pres">
      <dgm:prSet presAssocID="{88CD7B37-D78D-4216-BDF5-FE78B07DE253}" presName="sp" presStyleCnt="0"/>
      <dgm:spPr/>
    </dgm:pt>
    <dgm:pt modelId="{C227DB82-8F8A-4945-AC17-850B56DB1831}" type="pres">
      <dgm:prSet presAssocID="{D0DFC7A5-6040-419E-AC6B-D75E0C96868E}" presName="linNode" presStyleCnt="0"/>
      <dgm:spPr/>
    </dgm:pt>
    <dgm:pt modelId="{3417CC6E-F6F9-435D-BAE2-9DDC9A015D35}" type="pres">
      <dgm:prSet presAssocID="{D0DFC7A5-6040-419E-AC6B-D75E0C96868E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0FC4FED-1189-46BB-9E18-519749570750}" type="pres">
      <dgm:prSet presAssocID="{D0DFC7A5-6040-419E-AC6B-D75E0C96868E}" presName="descendantText" presStyleLbl="alignAccFollowNode1" presStyleIdx="1" presStyleCnt="3">
        <dgm:presLayoutVars>
          <dgm:bulletEnabled/>
        </dgm:presLayoutVars>
      </dgm:prSet>
      <dgm:spPr/>
    </dgm:pt>
    <dgm:pt modelId="{FF25BA76-68A8-42DD-925E-4C43BA6C9024}" type="pres">
      <dgm:prSet presAssocID="{D48AB2A9-49D8-4CC6-9EB3-8C0724C9F24D}" presName="sp" presStyleCnt="0"/>
      <dgm:spPr/>
    </dgm:pt>
    <dgm:pt modelId="{83065E50-C816-4280-8C7F-0EA85A2064D9}" type="pres">
      <dgm:prSet presAssocID="{A0792169-4680-484B-BAE6-28E7CA9C9D82}" presName="linNode" presStyleCnt="0"/>
      <dgm:spPr/>
    </dgm:pt>
    <dgm:pt modelId="{5CB8736C-8080-4BF6-A90E-70E68A6C5665}" type="pres">
      <dgm:prSet presAssocID="{A0792169-4680-484B-BAE6-28E7CA9C9D8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557F114F-695F-45CF-956B-0887E96C5D37}" type="pres">
      <dgm:prSet presAssocID="{A0792169-4680-484B-BAE6-28E7CA9C9D8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8E0FB1E-72DF-44D1-8340-BAE6C491F267}" srcId="{D0DFC7A5-6040-419E-AC6B-D75E0C96868E}" destId="{3233FD37-D58D-4530-AF5A-14EFD2AEBF55}" srcOrd="0" destOrd="0" parTransId="{3D603FAC-F2A2-4FF5-B379-210010F43B26}" sibTransId="{9131BA9C-F725-4AB4-BA35-736B2A12AD4C}"/>
    <dgm:cxn modelId="{08155229-0B8C-42BD-8041-6F3DE7671A8E}" type="presOf" srcId="{37748769-E4F8-435C-BC11-0F3C0F9D5A91}" destId="{557F114F-695F-45CF-956B-0887E96C5D37}" srcOrd="0" destOrd="0" presId="urn:microsoft.com/office/officeart/2016/7/layout/VerticalSolidActionList"/>
    <dgm:cxn modelId="{286D1B37-3D28-4DD2-B5F9-6530F13FD37A}" srcId="{061BAC1B-2CEB-4B35-8200-633DEBDE7618}" destId="{ACD4B6BE-A80C-4DDC-AE5E-B42E866BF948}" srcOrd="0" destOrd="0" parTransId="{937B33D3-43E4-4A98-B7B5-BB7406211FA4}" sibTransId="{88CD7B37-D78D-4216-BDF5-FE78B07DE253}"/>
    <dgm:cxn modelId="{C05E864B-40A1-4FEE-97C6-8A9B524D583E}" type="presOf" srcId="{A0792169-4680-484B-BAE6-28E7CA9C9D82}" destId="{5CB8736C-8080-4BF6-A90E-70E68A6C5665}" srcOrd="0" destOrd="0" presId="urn:microsoft.com/office/officeart/2016/7/layout/VerticalSolidActionList"/>
    <dgm:cxn modelId="{2D616F95-7CC1-4BA8-98E1-169A5C4D0180}" srcId="{061BAC1B-2CEB-4B35-8200-633DEBDE7618}" destId="{A0792169-4680-484B-BAE6-28E7CA9C9D82}" srcOrd="2" destOrd="0" parTransId="{8724BBA9-E59C-40FB-AA09-F7BEC32EC26A}" sibTransId="{AC7C7E14-1E40-4A4A-B860-378ABE33E359}"/>
    <dgm:cxn modelId="{332BFE9E-B9F1-4FCD-AC63-71480F1C9743}" type="presOf" srcId="{581E7549-02D3-4176-972D-13121DA7C321}" destId="{E59D37B6-F416-4730-BC4B-A1DF40EE7D31}" srcOrd="0" destOrd="0" presId="urn:microsoft.com/office/officeart/2016/7/layout/VerticalSolidActionList"/>
    <dgm:cxn modelId="{EE73A2B9-A407-48BA-BE87-4FBE783BE868}" srcId="{061BAC1B-2CEB-4B35-8200-633DEBDE7618}" destId="{D0DFC7A5-6040-419E-AC6B-D75E0C96868E}" srcOrd="1" destOrd="0" parTransId="{304BC668-C876-49F4-84A5-1E7DB7FA586E}" sibTransId="{D48AB2A9-49D8-4CC6-9EB3-8C0724C9F24D}"/>
    <dgm:cxn modelId="{94DAD1BD-B740-48B0-BEBB-0E87CD20CF2F}" type="presOf" srcId="{061BAC1B-2CEB-4B35-8200-633DEBDE7618}" destId="{58040BB6-00DF-4F54-AF2F-C2D4A8EC4735}" srcOrd="0" destOrd="0" presId="urn:microsoft.com/office/officeart/2016/7/layout/VerticalSolidActionList"/>
    <dgm:cxn modelId="{8E1292E7-D081-49C8-980D-582B539D6BFD}" srcId="{A0792169-4680-484B-BAE6-28E7CA9C9D82}" destId="{37748769-E4F8-435C-BC11-0F3C0F9D5A91}" srcOrd="0" destOrd="0" parTransId="{6453BEB4-B250-4895-B617-C71D3B4EEB83}" sibTransId="{3C6F0635-CA6A-44A4-9B3A-730EA7EF3A2D}"/>
    <dgm:cxn modelId="{C10C8CEA-13AA-4635-8FA0-D008D282AB05}" type="presOf" srcId="{ACD4B6BE-A80C-4DDC-AE5E-B42E866BF948}" destId="{8979FC91-975B-43C3-A155-23638A620E09}" srcOrd="0" destOrd="0" presId="urn:microsoft.com/office/officeart/2016/7/layout/VerticalSolidActionList"/>
    <dgm:cxn modelId="{392224EE-7848-47C1-87F7-D5320AE80C7A}" type="presOf" srcId="{D0DFC7A5-6040-419E-AC6B-D75E0C96868E}" destId="{3417CC6E-F6F9-435D-BAE2-9DDC9A015D35}" srcOrd="0" destOrd="0" presId="urn:microsoft.com/office/officeart/2016/7/layout/VerticalSolidActionList"/>
    <dgm:cxn modelId="{4AE1EAF7-8F82-4C24-A7E7-CC261018B3C8}" type="presOf" srcId="{3233FD37-D58D-4530-AF5A-14EFD2AEBF55}" destId="{D0FC4FED-1189-46BB-9E18-519749570750}" srcOrd="0" destOrd="0" presId="urn:microsoft.com/office/officeart/2016/7/layout/VerticalSolidActionList"/>
    <dgm:cxn modelId="{793B70FD-AB45-4714-BF06-C843F264BD7F}" srcId="{ACD4B6BE-A80C-4DDC-AE5E-B42E866BF948}" destId="{581E7549-02D3-4176-972D-13121DA7C321}" srcOrd="0" destOrd="0" parTransId="{50DDBB8A-0A49-4AD1-8318-8C37DA946597}" sibTransId="{A7474F7F-75B9-4E7E-A688-A1D5C3A701D4}"/>
    <dgm:cxn modelId="{3AEA2E1A-CD4E-4B20-9DBC-B8668E0073C1}" type="presParOf" srcId="{58040BB6-00DF-4F54-AF2F-C2D4A8EC4735}" destId="{46227609-6AEF-445B-9B89-80E42A1A017A}" srcOrd="0" destOrd="0" presId="urn:microsoft.com/office/officeart/2016/7/layout/VerticalSolidActionList"/>
    <dgm:cxn modelId="{4EE55163-DA8A-4483-B713-4574A28CB266}" type="presParOf" srcId="{46227609-6AEF-445B-9B89-80E42A1A017A}" destId="{8979FC91-975B-43C3-A155-23638A620E09}" srcOrd="0" destOrd="0" presId="urn:microsoft.com/office/officeart/2016/7/layout/VerticalSolidActionList"/>
    <dgm:cxn modelId="{4FCF19E2-6A1C-4B15-97A0-4AE679188B54}" type="presParOf" srcId="{46227609-6AEF-445B-9B89-80E42A1A017A}" destId="{E59D37B6-F416-4730-BC4B-A1DF40EE7D31}" srcOrd="1" destOrd="0" presId="urn:microsoft.com/office/officeart/2016/7/layout/VerticalSolidActionList"/>
    <dgm:cxn modelId="{56A55158-3744-48A6-9C3C-123F79CD010C}" type="presParOf" srcId="{58040BB6-00DF-4F54-AF2F-C2D4A8EC4735}" destId="{88753643-51F9-4387-B79F-1421428FADE2}" srcOrd="1" destOrd="0" presId="urn:microsoft.com/office/officeart/2016/7/layout/VerticalSolidActionList"/>
    <dgm:cxn modelId="{C8B899F0-F16F-4759-AE17-3BC233BD7E81}" type="presParOf" srcId="{58040BB6-00DF-4F54-AF2F-C2D4A8EC4735}" destId="{C227DB82-8F8A-4945-AC17-850B56DB1831}" srcOrd="2" destOrd="0" presId="urn:microsoft.com/office/officeart/2016/7/layout/VerticalSolidActionList"/>
    <dgm:cxn modelId="{FFE34B5E-BA13-427F-BF68-3729F0ADBC19}" type="presParOf" srcId="{C227DB82-8F8A-4945-AC17-850B56DB1831}" destId="{3417CC6E-F6F9-435D-BAE2-9DDC9A015D35}" srcOrd="0" destOrd="0" presId="urn:microsoft.com/office/officeart/2016/7/layout/VerticalSolidActionList"/>
    <dgm:cxn modelId="{AB2B441B-74D6-47A9-A007-FECA02ED9836}" type="presParOf" srcId="{C227DB82-8F8A-4945-AC17-850B56DB1831}" destId="{D0FC4FED-1189-46BB-9E18-519749570750}" srcOrd="1" destOrd="0" presId="urn:microsoft.com/office/officeart/2016/7/layout/VerticalSolidActionList"/>
    <dgm:cxn modelId="{070B8793-8C1E-4C9E-BDC3-2C1DE27F50DC}" type="presParOf" srcId="{58040BB6-00DF-4F54-AF2F-C2D4A8EC4735}" destId="{FF25BA76-68A8-42DD-925E-4C43BA6C9024}" srcOrd="3" destOrd="0" presId="urn:microsoft.com/office/officeart/2016/7/layout/VerticalSolidActionList"/>
    <dgm:cxn modelId="{04A99796-0C82-4CBD-83F3-30BFFDF3375C}" type="presParOf" srcId="{58040BB6-00DF-4F54-AF2F-C2D4A8EC4735}" destId="{83065E50-C816-4280-8C7F-0EA85A2064D9}" srcOrd="4" destOrd="0" presId="urn:microsoft.com/office/officeart/2016/7/layout/VerticalSolidActionList"/>
    <dgm:cxn modelId="{B9A47E70-F5CB-424D-8B54-1EBF368174A8}" type="presParOf" srcId="{83065E50-C816-4280-8C7F-0EA85A2064D9}" destId="{5CB8736C-8080-4BF6-A90E-70E68A6C5665}" srcOrd="0" destOrd="0" presId="urn:microsoft.com/office/officeart/2016/7/layout/VerticalSolidActionList"/>
    <dgm:cxn modelId="{7745DB41-033E-4B39-A9ED-B45DD098E387}" type="presParOf" srcId="{83065E50-C816-4280-8C7F-0EA85A2064D9}" destId="{557F114F-695F-45CF-956B-0887E96C5D3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D37B6-F416-4730-BC4B-A1DF40EE7D31}">
      <dsp:nvSpPr>
        <dsp:cNvPr id="0" name=""/>
        <dsp:cNvSpPr/>
      </dsp:nvSpPr>
      <dsp:spPr>
        <a:xfrm>
          <a:off x="1614963" y="794"/>
          <a:ext cx="6459852" cy="8147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39" tIns="206958" rIns="125339" bIns="2069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the contribution of healthcare systems on the environment </a:t>
          </a:r>
        </a:p>
      </dsp:txBody>
      <dsp:txXfrm>
        <a:off x="1614963" y="794"/>
        <a:ext cx="6459852" cy="814796"/>
      </dsp:txXfrm>
    </dsp:sp>
    <dsp:sp modelId="{8979FC91-975B-43C3-A155-23638A620E09}">
      <dsp:nvSpPr>
        <dsp:cNvPr id="0" name=""/>
        <dsp:cNvSpPr/>
      </dsp:nvSpPr>
      <dsp:spPr>
        <a:xfrm>
          <a:off x="0" y="794"/>
          <a:ext cx="1614963" cy="814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58" tIns="80484" rIns="85458" bIns="8048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</a:t>
          </a:r>
        </a:p>
      </dsp:txBody>
      <dsp:txXfrm>
        <a:off x="0" y="794"/>
        <a:ext cx="1614963" cy="814796"/>
      </dsp:txXfrm>
    </dsp:sp>
    <dsp:sp modelId="{D0FC4FED-1189-46BB-9E18-519749570750}">
      <dsp:nvSpPr>
        <dsp:cNvPr id="0" name=""/>
        <dsp:cNvSpPr/>
      </dsp:nvSpPr>
      <dsp:spPr>
        <a:xfrm>
          <a:off x="1614963" y="864478"/>
          <a:ext cx="6459852" cy="8147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39" tIns="206958" rIns="125339" bIns="2069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Recall practical steps to improve sustainability in the workplace </a:t>
          </a:r>
        </a:p>
      </dsp:txBody>
      <dsp:txXfrm>
        <a:off x="1614963" y="864478"/>
        <a:ext cx="6459852" cy="814796"/>
      </dsp:txXfrm>
    </dsp:sp>
    <dsp:sp modelId="{3417CC6E-F6F9-435D-BAE2-9DDC9A015D35}">
      <dsp:nvSpPr>
        <dsp:cNvPr id="0" name=""/>
        <dsp:cNvSpPr/>
      </dsp:nvSpPr>
      <dsp:spPr>
        <a:xfrm>
          <a:off x="0" y="864478"/>
          <a:ext cx="1614963" cy="8147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58" tIns="80484" rIns="85458" bIns="8048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Recall</a:t>
          </a:r>
        </a:p>
      </dsp:txBody>
      <dsp:txXfrm>
        <a:off x="0" y="864478"/>
        <a:ext cx="1614963" cy="814796"/>
      </dsp:txXfrm>
    </dsp:sp>
    <dsp:sp modelId="{557F114F-695F-45CF-956B-0887E96C5D37}">
      <dsp:nvSpPr>
        <dsp:cNvPr id="0" name=""/>
        <dsp:cNvSpPr/>
      </dsp:nvSpPr>
      <dsp:spPr>
        <a:xfrm>
          <a:off x="1614963" y="1728162"/>
          <a:ext cx="6459852" cy="8147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39" tIns="206958" rIns="125339" bIns="2069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how you can change your practice to improve sustainability </a:t>
          </a:r>
        </a:p>
      </dsp:txBody>
      <dsp:txXfrm>
        <a:off x="1614963" y="1728162"/>
        <a:ext cx="6459852" cy="814796"/>
      </dsp:txXfrm>
    </dsp:sp>
    <dsp:sp modelId="{5CB8736C-8080-4BF6-A90E-70E68A6C5665}">
      <dsp:nvSpPr>
        <dsp:cNvPr id="0" name=""/>
        <dsp:cNvSpPr/>
      </dsp:nvSpPr>
      <dsp:spPr>
        <a:xfrm>
          <a:off x="0" y="1728162"/>
          <a:ext cx="1614963" cy="8147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58" tIns="80484" rIns="85458" bIns="8048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Consider</a:t>
          </a:r>
        </a:p>
      </dsp:txBody>
      <dsp:txXfrm>
        <a:off x="0" y="1728162"/>
        <a:ext cx="1614963" cy="81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10F83-5267-4AA0-8481-92BE40069EB8}" type="datetimeFigureOut">
              <a:t>4/4/2024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98021-C29C-4216-84EE-3B5855DA9C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2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6/bmj.l5560?sso=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guardian.com/care-means-the-world/2023/dec/22/sustainability-in-healthcare-the-impact-of-the-health-sector-on-the-environmen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harm-global.org/sites/default/files/documents-files/5961/HealthCaresClimateFootprint_092319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harm-europe.org/content/global/health-care-climate-footprint-repor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greenernhs/wp-content/uploads/sites/51/2022/07/B1728-delivering-a-net-zero-nhs-july-2022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climate-change-and-health#:~:text=Climate%20change%20is%20impacting%20health,diseases%2C%20and%20mental%20health%20issu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harm-europe.org/content/global/health-care-climate-footprint-repor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pit.bmj.com/graphics/2023/tangibleActions-v8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pit.bmj.com/graphics/2023/tangibleActions-v8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https://www.bmj.com/content/366/bmj.l5560?sso=</a:t>
            </a:r>
            <a:endParaRPr lang="en-US" dirty="0"/>
          </a:p>
          <a:p>
            <a:r>
              <a:rPr lang="en-US" dirty="0">
                <a:hlinkClick r:id="rId4"/>
              </a:rPr>
              <a:t>https://www.theguardian.com/care-means-the-world/2023/dec/22/sustainability-in-healthcare-the-impact-of-the-health-sector-on-the-environment</a:t>
            </a:r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https://noharm-global.org/sites/default/files/documents-files/5961/HealthCaresClimateFootprint_092319.pdf</a:t>
            </a:r>
            <a:r>
              <a:rPr lang="en-US" dirty="0"/>
              <a:t>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4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https://noharm-europe.org/content/global/health-care-climate-footprint-report</a:t>
            </a:r>
            <a:r>
              <a:rPr lang="en-US" dirty="0"/>
              <a:t> - page 22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2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https://www.england.nhs.uk/greenernhs/wp-content/uploads/sites/51/2022/07/B1728-delivering-a-net-zero-nhs-july-2022.pdf</a:t>
            </a:r>
            <a:r>
              <a:rPr lang="en-US" dirty="0"/>
              <a:t> - page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0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https://www.who.int/news-room/fact-sheets/detail/climate-change-and-health#:~:text=Climate%20change%20is%20impacting%20health,diseases%2C%20and%20mental%20health%20issues</a:t>
            </a:r>
            <a:r>
              <a:rPr lang="en-US" dirty="0"/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5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https://noharm-europe.org/content/global/health-care-climate-footprint-report</a:t>
            </a:r>
            <a:r>
              <a:rPr lang="en-US" dirty="0"/>
              <a:t> - page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https://sandpit.bmj.com/graphics/2023/tangibleActions-v8/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3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https://sandpit.bmj.com/graphics/2023/tangibleActions-v8/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98021-C29C-4216-84EE-3B5855DA9CCA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lfh.org.uk/programmes/environmentally-sustainable-healthca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pit.bmj.com/graphics/2023/tangibleActions-v8/" TargetMode="External"/><Relationship Id="rId2" Type="http://schemas.openxmlformats.org/officeDocument/2006/relationships/hyperlink" Target="https://www.who.int/news-room/fact-sheets/detail/climate-change-and-health#:~:text=Climate%20change%20is%20impacting%20health,diseases%2C%20and%20mental%20health%20issu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/>
              <a:t>Sustainability in Healthcare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By Dr Danny </a:t>
            </a:r>
            <a:r>
              <a:rPr lang="en-GB" dirty="0" err="1"/>
              <a:t>Lamdin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E43CFF0-A13B-CE03-720D-B2956DB2F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8" t="29420" r="17173" b="17679"/>
          <a:stretch/>
        </p:blipFill>
        <p:spPr>
          <a:xfrm>
            <a:off x="129398" y="605523"/>
            <a:ext cx="11921816" cy="56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climate change&#10;&#10;Description automatically generated">
            <a:extLst>
              <a:ext uri="{FF2B5EF4-FFF2-40B4-BE49-F238E27FC236}">
                <a16:creationId xmlns:a16="http://schemas.microsoft.com/office/drawing/2014/main" id="{BB57D2EB-9A08-82DF-251B-0F2F2F3E4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3" y="0"/>
            <a:ext cx="1090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02115-F4D8-D230-FB95-FD69E894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/>
              <a:t>What's being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8C44-7483-3271-74B1-B7945EAFC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Arial"/>
                <a:cs typeface="Arial"/>
              </a:rPr>
              <a:t>NHS has set a target to be net zero by 2040 for direct emissions </a:t>
            </a:r>
            <a:endParaRPr lang="en-US" sz="2400">
              <a:latin typeface="Arial"/>
              <a:cs typeface="Arial"/>
            </a:endParaRPr>
          </a:p>
          <a:p>
            <a:r>
              <a:rPr lang="en-GB" sz="2400">
                <a:latin typeface="Arial"/>
                <a:cs typeface="Arial"/>
              </a:rPr>
              <a:t>These targets are based on analysis of current and planned NHS activities, and include assumptions about future innovations </a:t>
            </a:r>
          </a:p>
          <a:p>
            <a:r>
              <a:rPr lang="en-GB" sz="2400">
                <a:latin typeface="Arial"/>
                <a:cs typeface="Arial"/>
              </a:rPr>
              <a:t>Greener NHS programme aims to help reach this target 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1245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uilding outline">
            <a:extLst>
              <a:ext uri="{FF2B5EF4-FFF2-40B4-BE49-F238E27FC236}">
                <a16:creationId xmlns:a16="http://schemas.microsoft.com/office/drawing/2014/main" id="{2351454B-C333-5754-CF9C-960ED768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308" y="623275"/>
            <a:ext cx="2644859" cy="2644859"/>
          </a:xfrm>
          <a:prstGeom prst="rect">
            <a:avLst/>
          </a:prstGeom>
        </p:spPr>
      </p:pic>
      <p:pic>
        <p:nvPicPr>
          <p:cNvPr id="4" name="Graphic 3" descr="Needle outline">
            <a:extLst>
              <a:ext uri="{FF2B5EF4-FFF2-40B4-BE49-F238E27FC236}">
                <a16:creationId xmlns:a16="http://schemas.microsoft.com/office/drawing/2014/main" id="{F77B616F-7AF2-5663-DCFF-36927C066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308" y="3586297"/>
            <a:ext cx="2644860" cy="26448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7F5C8-356E-C9EF-8B14-57A96CCD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GB" sz="5400"/>
              <a:t>Decarbonising the NHS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29E7-4B96-BD88-C8CB-2594E4F53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245" y="2998278"/>
            <a:ext cx="4994484" cy="29438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400" dirty="0">
                <a:latin typeface="Arial"/>
                <a:cs typeface="Arial"/>
              </a:rPr>
              <a:t>Estates and Facilities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Reducing emission from building/repair - use of low-carbon materials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Upgrading hospital buildings/facilities 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Optimise NHS building use 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Onsite renewable energy and heat generation </a:t>
            </a:r>
          </a:p>
          <a:p>
            <a:r>
              <a:rPr lang="en-GB" sz="1400" dirty="0">
                <a:latin typeface="Arial"/>
                <a:cs typeface="Arial"/>
              </a:rPr>
              <a:t>Medicines 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Reduction in emissions involved in manufacturer of medicines 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Optimise prescribing 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Substitute medications for low carbon alternatives (e.g. swap anaesthetic gases for TIVA)</a:t>
            </a:r>
            <a:endParaRPr lang="en-US" sz="14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400" dirty="0">
                <a:latin typeface="Arial"/>
                <a:cs typeface="Arial"/>
              </a:rPr>
              <a:t>Improve waste processes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7985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eaky Tap outline">
            <a:extLst>
              <a:ext uri="{FF2B5EF4-FFF2-40B4-BE49-F238E27FC236}">
                <a16:creationId xmlns:a16="http://schemas.microsoft.com/office/drawing/2014/main" id="{975E3788-90F4-41BD-BDCF-0B4F9FFC7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308" y="623275"/>
            <a:ext cx="2644859" cy="2644859"/>
          </a:xfrm>
          <a:prstGeom prst="rect">
            <a:avLst/>
          </a:prstGeom>
        </p:spPr>
      </p:pic>
      <p:pic>
        <p:nvPicPr>
          <p:cNvPr id="4" name="Graphic 3" descr="Car outline">
            <a:extLst>
              <a:ext uri="{FF2B5EF4-FFF2-40B4-BE49-F238E27FC236}">
                <a16:creationId xmlns:a16="http://schemas.microsoft.com/office/drawing/2014/main" id="{BF4CB3A0-6B8B-30EB-967B-06ABFD7D1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308" y="3586297"/>
            <a:ext cx="2644860" cy="264486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08ED6-940C-7CFC-C408-D0BD1050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GB" sz="5400"/>
              <a:t>Decarbonising the NHS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AC46-B043-4068-F6B8-1816BC154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500">
                <a:latin typeface="Arial"/>
                <a:cs typeface="Arial"/>
              </a:rPr>
              <a:t>Travel and Transport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Zero-emission vehicles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Reducing unnecessary journeys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Encourage active forms of travel </a:t>
            </a:r>
            <a:endParaRPr lang="en-US" sz="1500">
              <a:latin typeface="Arial"/>
              <a:cs typeface="Arial"/>
            </a:endParaRPr>
          </a:p>
          <a:p>
            <a:r>
              <a:rPr lang="en-GB" sz="1500">
                <a:latin typeface="Arial"/>
                <a:cs typeface="Arial"/>
              </a:rPr>
              <a:t>Supply Chain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More efficient use of supplies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Low-carbon substitutions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Product innovation </a:t>
            </a:r>
            <a:endParaRPr lang="en-US" sz="15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500">
                <a:latin typeface="Arial"/>
                <a:cs typeface="Arial"/>
              </a:rPr>
              <a:t>Ensuring suppliers decarbonise their processes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98972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5EE8C-7BA5-7C12-E2F9-A502279F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you do?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59EA-0C60-B882-597F-C9BADC6B1973}"/>
              </a:ext>
            </a:extLst>
          </p:cNvPr>
          <p:cNvSpPr>
            <a:spLocks/>
          </p:cNvSpPr>
          <p:nvPr/>
        </p:nvSpPr>
        <p:spPr>
          <a:xfrm>
            <a:off x="1690628" y="2598710"/>
            <a:ext cx="4094163" cy="343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722376"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 </a:t>
            </a:r>
          </a:p>
          <a:p>
            <a:pPr marL="361188" lvl="1" defTabSz="722376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Unnecessary investigations – </a:t>
            </a:r>
            <a:r>
              <a:rPr lang="en-GB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spine x-ray for uncomplicated back pain </a:t>
            </a:r>
          </a:p>
          <a:p>
            <a:pPr marL="361188" lvl="1" defTabSz="722376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Unnecessary treatments - e.g. trial lifestyle interventions before pharmacological for insomnia </a:t>
            </a:r>
          </a:p>
          <a:p>
            <a:pPr marL="361188" lvl="1" defTabSz="722376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Unnecessary PPE – e.g. do not wear gloves if there isn't exposure to bodily fluids 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A9284-C0CB-991C-6CE5-AE533650EA7D}"/>
              </a:ext>
            </a:extLst>
          </p:cNvPr>
          <p:cNvSpPr>
            <a:spLocks/>
          </p:cNvSpPr>
          <p:nvPr/>
        </p:nvSpPr>
        <p:spPr>
          <a:xfrm>
            <a:off x="5905208" y="2598710"/>
            <a:ext cx="4094163" cy="343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722376"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Carbon Alternatives </a:t>
            </a:r>
          </a:p>
          <a:p>
            <a:pPr marL="360680" lvl="1" defTabSz="722376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patients to use pills where possible  rather than liquid medications (less waste, longer shelf life)</a:t>
            </a:r>
            <a:endParaRPr lang="en-GB" sz="1600" kern="1200" dirty="0">
              <a:solidFill>
                <a:schemeClr val="tx1"/>
              </a:solidFill>
              <a:latin typeface="+mn-lt"/>
            </a:endParaRPr>
          </a:p>
          <a:p>
            <a:pPr marL="360680" lvl="1" defTabSz="722376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from IV to oral as soon as possible </a:t>
            </a:r>
            <a:endParaRPr lang="en-GB" sz="1600" kern="1200" dirty="0">
              <a:solidFill>
                <a:schemeClr val="tx1"/>
              </a:solidFill>
              <a:latin typeface="+mn-lt"/>
            </a:endParaRPr>
          </a:p>
          <a:p>
            <a:pPr defTabSz="722376">
              <a:spcAft>
                <a:spcPts val="600"/>
              </a:spcAft>
            </a:pPr>
            <a:r>
              <a:rPr lang="en-GB" sz="1600" kern="1200" dirty="0">
                <a:latin typeface="Aptos"/>
                <a:cs typeface="Arial"/>
              </a:rPr>
              <a:t>Reuse </a:t>
            </a:r>
            <a:endParaRPr lang="en-US" sz="1600" kern="1200">
              <a:latin typeface="Aptos"/>
              <a:cs typeface="Arial"/>
            </a:endParaRPr>
          </a:p>
          <a:p>
            <a:pPr marL="360680" lvl="1" defTabSz="722376">
              <a:spcAft>
                <a:spcPts val="600"/>
              </a:spcAft>
              <a:buFont typeface="Courier New,monospace" panose="020B0604020202020204" pitchFamily="34" charset="0"/>
              <a:buChar char="o"/>
            </a:pPr>
            <a:r>
              <a:rPr lang="en-GB" sz="1600" kern="1200" dirty="0">
                <a:latin typeface="Aptos"/>
                <a:cs typeface="Arial"/>
              </a:rPr>
              <a:t>Use reusable PPE and equipment where possible </a:t>
            </a:r>
            <a:endParaRPr lang="en-GB" sz="1600" dirty="0">
              <a:latin typeface="Aptos"/>
            </a:endParaRPr>
          </a:p>
        </p:txBody>
      </p:sp>
      <p:pic>
        <p:nvPicPr>
          <p:cNvPr id="5" name="Graphic 4" descr="Radioactive with solid fill">
            <a:extLst>
              <a:ext uri="{FF2B5EF4-FFF2-40B4-BE49-F238E27FC236}">
                <a16:creationId xmlns:a16="http://schemas.microsoft.com/office/drawing/2014/main" id="{77A093AE-E85E-47C4-CF0D-11503C312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79" y="28280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0394A-D115-EEA1-7F2C-C4B82244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400"/>
              <a:t>What can you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CB554-E675-7106-DA80-CA2257B2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latin typeface="Arial"/>
                <a:cs typeface="Arial"/>
              </a:rPr>
              <a:t>Reduce 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Reduce unnecessary medication use (e.g. reduce unnecessary PPI where possible)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Promote social prescribing 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Optimise medication dosing – e.g. switch to OD dosing of oral iron supplements 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Reduce routine inpatient blood testing 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Rationalise surgical  equipment sets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Reduce unnecessary RBC transfusion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>
                <a:latin typeface="Arial"/>
                <a:cs typeface="Arial"/>
              </a:rPr>
              <a:t>Reducing/Substituting use of Nitrous oxide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7557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BBFB-B2BC-A7E2-546F-24AB555D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6546-1C06-6539-6D03-3FCCDCB6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If you would like more information on sustainable healthcare including how to build a net zero NHS, and how to </a:t>
            </a:r>
            <a:r>
              <a:rPr lang="en-GB" err="1"/>
              <a:t>incorperate</a:t>
            </a:r>
            <a:r>
              <a:rPr lang="en-GB" dirty="0"/>
              <a:t> sustainability into quality improvement projects you can review 'Environmental Sustainability Healthcare Programme' e-learning on </a:t>
            </a:r>
            <a:r>
              <a:rPr lang="en-GB" err="1"/>
              <a:t>elfh</a:t>
            </a:r>
            <a:endParaRPr lang="en-GB" dirty="0"/>
          </a:p>
          <a:p>
            <a:r>
              <a:rPr lang="en-GB" dirty="0">
                <a:ea typeface="+mn-lt"/>
                <a:cs typeface="+mn-lt"/>
                <a:hlinkClick r:id="rId2"/>
              </a:rPr>
              <a:t>https://www.e-lfh.org.uk/programmes/environmentally-sustainable-healthcare/</a:t>
            </a:r>
            <a:r>
              <a:rPr lang="en-GB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83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8D18-29C2-0046-98C5-2C01CCEA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0C13-851E-59B3-A27A-40FA2A81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solidFill>
                  <a:srgbClr val="333333"/>
                </a:solidFill>
                <a:ea typeface="+mn-lt"/>
                <a:cs typeface="+mn-lt"/>
              </a:rPr>
              <a:t>Bosurgi R. Climate crisis: healthcare is a major contributor, global report finds </a:t>
            </a:r>
            <a:r>
              <a:rPr lang="en-GB" sz="1800" i="1" dirty="0">
                <a:solidFill>
                  <a:srgbClr val="333333"/>
                </a:solidFill>
                <a:ea typeface="+mn-lt"/>
                <a:cs typeface="+mn-lt"/>
              </a:rPr>
              <a:t>BMJ </a:t>
            </a:r>
            <a:r>
              <a:rPr lang="en-GB" sz="1800" dirty="0">
                <a:solidFill>
                  <a:srgbClr val="555555"/>
                </a:solidFill>
                <a:ea typeface="+mn-lt"/>
                <a:cs typeface="+mn-lt"/>
              </a:rPr>
              <a:t>2019; </a:t>
            </a:r>
            <a:r>
              <a:rPr lang="en-GB" sz="1800" dirty="0">
                <a:solidFill>
                  <a:srgbClr val="333333"/>
                </a:solidFill>
                <a:ea typeface="+mn-lt"/>
                <a:cs typeface="+mn-lt"/>
              </a:rPr>
              <a:t>366 :l5560 doi:10.1136/bmj.l5560</a:t>
            </a:r>
          </a:p>
          <a:p>
            <a:r>
              <a:rPr lang="en-GB" sz="1800" dirty="0">
                <a:solidFill>
                  <a:srgbClr val="333333"/>
                </a:solidFill>
              </a:rPr>
              <a:t>Healthcare Climate Footprint Report by Healthcare without harm </a:t>
            </a:r>
          </a:p>
          <a:p>
            <a:r>
              <a:rPr lang="en-GB" sz="1800" dirty="0">
                <a:solidFill>
                  <a:srgbClr val="333333"/>
                </a:solidFill>
              </a:rPr>
              <a:t>Deliver a 'Net Zero' National Health Service by NHS England </a:t>
            </a:r>
          </a:p>
          <a:p>
            <a:r>
              <a:rPr lang="en-GB" sz="1800" dirty="0">
                <a:solidFill>
                  <a:srgbClr val="333333"/>
                </a:solidFill>
              </a:rPr>
              <a:t>Climate change by World Health Organisation. Available at: </a:t>
            </a:r>
            <a:r>
              <a:rPr lang="en-GB" sz="1800" dirty="0">
                <a:solidFill>
                  <a:srgbClr val="333333"/>
                </a:solidFill>
                <a:ea typeface="+mn-lt"/>
                <a:cs typeface="+mn-lt"/>
                <a:hlinkClick r:id="rId2"/>
              </a:rPr>
              <a:t>https://www.who.int/news-room/fact-sheets/detail/climate-change-and-health#:~:text=Climate%20change%20is%20impacting%20health,diseases%2C%20and%20mental%20health%20issues</a:t>
            </a:r>
            <a:r>
              <a:rPr lang="en-GB" sz="18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</a:p>
          <a:p>
            <a:r>
              <a:rPr lang="en-GB" sz="1800" dirty="0">
                <a:solidFill>
                  <a:srgbClr val="333333"/>
                </a:solidFill>
                <a:ea typeface="+mn-lt"/>
                <a:cs typeface="+mn-lt"/>
              </a:rPr>
              <a:t>Tangible Actions for Sustainable Healthcare by BMJ. Available at: </a:t>
            </a:r>
            <a:r>
              <a:rPr lang="en-GB" sz="1800" dirty="0">
                <a:solidFill>
                  <a:srgbClr val="333333"/>
                </a:solidFill>
                <a:ea typeface="+mn-lt"/>
                <a:cs typeface="+mn-lt"/>
                <a:hlinkClick r:id="rId3"/>
              </a:rPr>
              <a:t>https://sandpit.bmj.com/graphics/2023/tangibleActions-v8/</a:t>
            </a:r>
            <a:r>
              <a:rPr lang="en-GB" sz="18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236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01C4B-EB9C-76A4-BB29-CDC8491B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/>
              <a:t>Aims and Objectives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6DD933-EEA3-D528-D0F7-79158CA2E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42556"/>
              </p:ext>
            </p:extLst>
          </p:nvPr>
        </p:nvGraphicFramePr>
        <p:xfrm>
          <a:off x="1285240" y="2921000"/>
          <a:ext cx="8074815" cy="254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51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5335B-944C-3440-3512-8FFC20A7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/>
              <a:t>Background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6A51-DBCE-A24B-4925-9595DF10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/>
              <a:t>Climate change has been described by some as the biggest health threat worldwide of the 21st century </a:t>
            </a:r>
            <a:endParaRPr lang="en-US" sz="1700"/>
          </a:p>
          <a:p>
            <a:r>
              <a:rPr lang="en-GB" sz="1700"/>
              <a:t>Increasingly, long-term illnesses are triggered by air pollution and communities living in disaster zones due to climate change </a:t>
            </a:r>
          </a:p>
          <a:p>
            <a:r>
              <a:rPr lang="en-GB" sz="1700"/>
              <a:t>Global healthcare sector's carbon footprint is equivalent to 4.4% of global net emissions (2 gigatons of CO2)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700">
                <a:latin typeface="Arial"/>
                <a:cs typeface="Arial"/>
              </a:rPr>
              <a:t>If the health sector was a country it would be the 5th largest emitter </a:t>
            </a:r>
            <a:endParaRPr lang="en-US" sz="170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700">
                <a:latin typeface="Arial"/>
                <a:cs typeface="Arial"/>
              </a:rPr>
              <a:t>Almost 2x more than the aviation injury </a:t>
            </a:r>
            <a:endParaRPr lang="en-GB" sz="1700"/>
          </a:p>
        </p:txBody>
      </p:sp>
      <p:pic>
        <p:nvPicPr>
          <p:cNvPr id="4" name="Graphic 3" descr="Thermometer outline">
            <a:extLst>
              <a:ext uri="{FF2B5EF4-FFF2-40B4-BE49-F238E27FC236}">
                <a16:creationId xmlns:a16="http://schemas.microsoft.com/office/drawing/2014/main" id="{F7B7AA53-394B-FA32-C835-C992C6E2E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9064" y="1145875"/>
            <a:ext cx="914400" cy="914400"/>
          </a:xfrm>
          <a:prstGeom prst="rect">
            <a:avLst/>
          </a:prstGeom>
        </p:spPr>
      </p:pic>
      <p:pic>
        <p:nvPicPr>
          <p:cNvPr id="5" name="Graphic 4" descr="Power Plant with solid fill">
            <a:extLst>
              <a:ext uri="{FF2B5EF4-FFF2-40B4-BE49-F238E27FC236}">
                <a16:creationId xmlns:a16="http://schemas.microsoft.com/office/drawing/2014/main" id="{3287F00D-770F-3E8B-A232-4EF2A8370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9215" y="1145875"/>
            <a:ext cx="914400" cy="914400"/>
          </a:xfrm>
          <a:prstGeom prst="rect">
            <a:avLst/>
          </a:prstGeom>
        </p:spPr>
      </p:pic>
      <p:pic>
        <p:nvPicPr>
          <p:cNvPr id="6" name="Graphic 5" descr="Oil Rig outline">
            <a:extLst>
              <a:ext uri="{FF2B5EF4-FFF2-40B4-BE49-F238E27FC236}">
                <a16:creationId xmlns:a16="http://schemas.microsoft.com/office/drawing/2014/main" id="{876C52F9-210A-0B03-57B0-A01857965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8762" y="1145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864AF-AD4A-4401-500C-73AF7264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GB" sz="5100">
                <a:ea typeface="+mj-lt"/>
                <a:cs typeface="+mj-lt"/>
              </a:rPr>
              <a:t>Healthcare Carbon Emissions </a:t>
            </a:r>
            <a:endParaRPr lang="en-US" sz="5100">
              <a:ea typeface="+mj-lt"/>
              <a:cs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8554-8FC5-C08D-DC42-C90B5B31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700" dirty="0"/>
              <a:t>3 biggest emitters contribute 56% of total healthcare carbon footprint  – US, China, EU </a:t>
            </a:r>
          </a:p>
          <a:p>
            <a:r>
              <a:rPr lang="en-GB" sz="1700" dirty="0"/>
              <a:t>Top 10 emitters make up 75% of global health care climate emissions </a:t>
            </a:r>
          </a:p>
          <a:p>
            <a:r>
              <a:rPr lang="en-GB" sz="1700" dirty="0"/>
              <a:t>United states is the largest emitter of health care carbon in both absolute terms and per capita </a:t>
            </a:r>
          </a:p>
          <a:p>
            <a:r>
              <a:rPr lang="en-GB" sz="1700" dirty="0">
                <a:latin typeface="Arial"/>
                <a:cs typeface="Arial"/>
              </a:rPr>
              <a:t>NHS is responsible for 4% of England's total carbon emissions</a:t>
            </a:r>
            <a:endParaRPr lang="en-US" sz="1700" dirty="0">
              <a:latin typeface="Arial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1700" dirty="0">
                <a:latin typeface="Arial"/>
                <a:cs typeface="Arial"/>
              </a:rPr>
              <a:t>And 40% of  public sector emissions </a:t>
            </a:r>
          </a:p>
          <a:p>
            <a:r>
              <a:rPr lang="en-GB" sz="1700" dirty="0">
                <a:latin typeface="Arial"/>
                <a:cs typeface="Arial"/>
              </a:rPr>
              <a:t>Transport – 3.5% of all road travel in England relates to patients/visitors/staff/suppliers to the NHS </a:t>
            </a:r>
          </a:p>
        </p:txBody>
      </p:sp>
    </p:spTree>
    <p:extLst>
      <p:ext uri="{BB962C8B-B14F-4D97-AF65-F5344CB8AC3E}">
        <p14:creationId xmlns:p14="http://schemas.microsoft.com/office/powerpoint/2010/main" val="1350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3627-20C3-337D-9DA1-C062D13C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carbon come from? 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8C9DE23-6822-5057-4D69-76A811031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0" t="34244" r="17473" b="8193"/>
          <a:stretch/>
        </p:blipFill>
        <p:spPr>
          <a:xfrm>
            <a:off x="718868" y="1511295"/>
            <a:ext cx="10734841" cy="53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112F-9587-8B29-52C1-372B46F7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Healthcare’s Carbon Footprint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4D7C1-F82F-8B75-2A13-40C6BF6671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17% of global healthcare’s carbon footprint comes directly from healthcare facilities </a:t>
            </a:r>
          </a:p>
          <a:p>
            <a:r>
              <a:rPr lang="en-GB" dirty="0"/>
              <a:t>12% comes from indirect emissions from purchased electricity, steam, cooling, and heating </a:t>
            </a:r>
          </a:p>
          <a:p>
            <a:r>
              <a:rPr lang="en-GB" dirty="0"/>
              <a:t>71% primarily from the healthcare supply chain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A67F4-566A-596B-148C-ED9C01059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From all of these sources, &gt;50% of the health sectors emissions footprint is due to energy use </a:t>
            </a:r>
          </a:p>
          <a:p>
            <a:r>
              <a:rPr lang="en-GB" dirty="0"/>
              <a:t>Other significant contributors: agriculture (9%), pharmaceuticals and chemicals  (5%), transport (7%), waste treatment (3%), anaesthetic gases (0.6%), and inhalers (0.3%)</a:t>
            </a:r>
          </a:p>
        </p:txBody>
      </p:sp>
    </p:spTree>
    <p:extLst>
      <p:ext uri="{BB962C8B-B14F-4D97-AF65-F5344CB8AC3E}">
        <p14:creationId xmlns:p14="http://schemas.microsoft.com/office/powerpoint/2010/main" val="7516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9B991-AF1E-AA0C-0FD0-BC6CD7753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9" t="26456" r="24552" b="16003"/>
          <a:stretch/>
        </p:blipFill>
        <p:spPr>
          <a:xfrm>
            <a:off x="525139" y="0"/>
            <a:ext cx="11141721" cy="68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3627-20C3-337D-9DA1-C062D13C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this carbon come from in the NHS? 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8934EC1-75BC-7DFB-E414-2BC6C9989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0" t="33613" r="23495" b="10504"/>
          <a:stretch/>
        </p:blipFill>
        <p:spPr>
          <a:xfrm>
            <a:off x="838200" y="1576624"/>
            <a:ext cx="9587419" cy="52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D801D-3368-4999-636C-EEFBC897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6700"/>
              <a:t>Why does this matter?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C799-0977-3AE6-345D-27C6A33B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300"/>
              <a:t>Climate change can have a significantly negative impact on health in a multitude of ways </a:t>
            </a:r>
          </a:p>
          <a:p>
            <a:r>
              <a:rPr lang="en-GB" sz="1300"/>
              <a:t>Impacts on health include: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300"/>
              <a:t>Pulmonary and Cardiovascular conditions form air pollution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300"/>
              <a:t>Death and illness from increasingly frequent extreme weather events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300"/>
              <a:t>Malnutrition – disruption to food systems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300"/>
              <a:t>Food/Water/Vector-borne disease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300"/>
              <a:t>Mental health issues </a:t>
            </a:r>
          </a:p>
          <a:p>
            <a:r>
              <a:rPr lang="en-GB" sz="1300"/>
              <a:t>As with most impacts from climate change these are disproportionately felt by the most vulnerable </a:t>
            </a:r>
          </a:p>
          <a:p>
            <a:r>
              <a:rPr lang="en-GB" sz="1300"/>
              <a:t>2030-2050, climate change is expected to cause 250,000 additional deaths annually from undernutrition, malaria, diarrhoea and heat stress </a:t>
            </a:r>
          </a:p>
        </p:txBody>
      </p:sp>
      <p:pic>
        <p:nvPicPr>
          <p:cNvPr id="4" name="Graphic 3" descr="Germ with solid fill">
            <a:extLst>
              <a:ext uri="{FF2B5EF4-FFF2-40B4-BE49-F238E27FC236}">
                <a16:creationId xmlns:a16="http://schemas.microsoft.com/office/drawing/2014/main" id="{26C0212B-1540-D1B9-A82B-8DCFDE578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027" y="2626743"/>
            <a:ext cx="914400" cy="914400"/>
          </a:xfrm>
          <a:prstGeom prst="rect">
            <a:avLst/>
          </a:prstGeom>
        </p:spPr>
      </p:pic>
      <p:pic>
        <p:nvPicPr>
          <p:cNvPr id="5" name="Graphic 4" descr="Lungs with virus outline">
            <a:extLst>
              <a:ext uri="{FF2B5EF4-FFF2-40B4-BE49-F238E27FC236}">
                <a16:creationId xmlns:a16="http://schemas.microsoft.com/office/drawing/2014/main" id="{5F33DFBC-2F0D-CCBA-D853-85CD9B5E9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4129" y="3531618"/>
            <a:ext cx="914400" cy="914400"/>
          </a:xfrm>
          <a:prstGeom prst="rect">
            <a:avLst/>
          </a:prstGeom>
        </p:spPr>
      </p:pic>
      <p:pic>
        <p:nvPicPr>
          <p:cNvPr id="6" name="Graphic 5" descr="Surgical mask with solid fill">
            <a:extLst>
              <a:ext uri="{FF2B5EF4-FFF2-40B4-BE49-F238E27FC236}">
                <a16:creationId xmlns:a16="http://schemas.microsoft.com/office/drawing/2014/main" id="{D4A8E0EE-CAE5-11DA-D1F2-A1A598732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0739" y="43646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1062</Words>
  <Application>Microsoft Office PowerPoint</Application>
  <PresentationFormat>Widescreen</PresentationFormat>
  <Paragraphs>110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Courier New</vt:lpstr>
      <vt:lpstr>Courier New,monospace</vt:lpstr>
      <vt:lpstr>office theme</vt:lpstr>
      <vt:lpstr>Sustainability in Healthcare </vt:lpstr>
      <vt:lpstr>Aims and Objectives </vt:lpstr>
      <vt:lpstr>Background </vt:lpstr>
      <vt:lpstr>Healthcare Carbon Emissions </vt:lpstr>
      <vt:lpstr>Where does this carbon come from? </vt:lpstr>
      <vt:lpstr>Healthcare’s Carbon Footprint </vt:lpstr>
      <vt:lpstr>PowerPoint Presentation</vt:lpstr>
      <vt:lpstr>Where does this carbon come from in the NHS? </vt:lpstr>
      <vt:lpstr>Why does this matter? </vt:lpstr>
      <vt:lpstr>PowerPoint Presentation</vt:lpstr>
      <vt:lpstr>PowerPoint Presentation</vt:lpstr>
      <vt:lpstr>What's being done?</vt:lpstr>
      <vt:lpstr>Decarbonising the NHS </vt:lpstr>
      <vt:lpstr>Decarbonising the NHS </vt:lpstr>
      <vt:lpstr>What can you do?</vt:lpstr>
      <vt:lpstr>What can you do?</vt:lpstr>
      <vt:lpstr>Further Reading </vt:lpstr>
      <vt:lpstr>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Lamdin</dc:creator>
  <cp:lastModifiedBy>Danny Lamdin</cp:lastModifiedBy>
  <cp:revision>543</cp:revision>
  <dcterms:created xsi:type="dcterms:W3CDTF">2024-03-20T13:47:27Z</dcterms:created>
  <dcterms:modified xsi:type="dcterms:W3CDTF">2024-04-04T15:08:43Z</dcterms:modified>
</cp:coreProperties>
</file>