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75" r:id="rId5"/>
    <p:sldId id="258" r:id="rId6"/>
    <p:sldId id="277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68" r:id="rId18"/>
    <p:sldId id="278" r:id="rId19"/>
    <p:sldId id="279" r:id="rId20"/>
    <p:sldId id="269" r:id="rId21"/>
    <p:sldId id="271" r:id="rId22"/>
    <p:sldId id="272" r:id="rId23"/>
    <p:sldId id="273" r:id="rId24"/>
    <p:sldId id="270" r:id="rId25"/>
    <p:sldId id="280" r:id="rId26"/>
    <p:sldId id="281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amdin" userId="9637ebeddf5668ac" providerId="LiveId" clId="{C388C06E-706E-468E-8E68-C994A40E0982}"/>
    <pc:docChg chg="modSld">
      <pc:chgData name="Danny Lamdin" userId="9637ebeddf5668ac" providerId="LiveId" clId="{C388C06E-706E-468E-8E68-C994A40E0982}" dt="2024-04-04T15:11:34.390" v="23" actId="20577"/>
      <pc:docMkLst>
        <pc:docMk/>
      </pc:docMkLst>
      <pc:sldChg chg="modSp mod">
        <pc:chgData name="Danny Lamdin" userId="9637ebeddf5668ac" providerId="LiveId" clId="{C388C06E-706E-468E-8E68-C994A40E0982}" dt="2024-04-04T15:11:34.390" v="23" actId="20577"/>
        <pc:sldMkLst>
          <pc:docMk/>
          <pc:sldMk cId="3696740735" sldId="256"/>
        </pc:sldMkLst>
        <pc:spChg chg="mod">
          <ac:chgData name="Danny Lamdin" userId="9637ebeddf5668ac" providerId="LiveId" clId="{C388C06E-706E-468E-8E68-C994A40E0982}" dt="2024-04-04T15:11:34.390" v="23" actId="20577"/>
          <ac:spMkLst>
            <pc:docMk/>
            <pc:sldMk cId="3696740735" sldId="256"/>
            <ac:spMk id="3" creationId="{095B8AF1-C144-84AA-2C6C-1D0156D5AC74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64D4E-B03D-4660-BE98-32BCD1476F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DC385C-AEFB-4DCA-B219-ACB8FC376EA9}">
      <dgm:prSet/>
      <dgm:spPr/>
      <dgm:t>
        <a:bodyPr/>
        <a:lstStyle/>
        <a:p>
          <a:r>
            <a:rPr lang="en-GB"/>
            <a:t>Significant problem in the UK and worldwide - &gt;240,000 inpatient falls annually </a:t>
          </a:r>
          <a:endParaRPr lang="en-US"/>
        </a:p>
      </dgm:t>
    </dgm:pt>
    <dgm:pt modelId="{22E24BD5-DCCE-4A35-B226-7F5DA7DA7EC1}" type="parTrans" cxnId="{09450A0D-416A-4635-B174-3B118CDA518E}">
      <dgm:prSet/>
      <dgm:spPr/>
      <dgm:t>
        <a:bodyPr/>
        <a:lstStyle/>
        <a:p>
          <a:endParaRPr lang="en-US"/>
        </a:p>
      </dgm:t>
    </dgm:pt>
    <dgm:pt modelId="{5F9EE99A-EADB-4269-BEA4-903E9AA8A2F0}" type="sibTrans" cxnId="{09450A0D-416A-4635-B174-3B118CDA518E}">
      <dgm:prSet/>
      <dgm:spPr/>
      <dgm:t>
        <a:bodyPr/>
        <a:lstStyle/>
        <a:p>
          <a:endParaRPr lang="en-US"/>
        </a:p>
      </dgm:t>
    </dgm:pt>
    <dgm:pt modelId="{0C31B638-329A-4F1A-850D-826FCF49ACA6}">
      <dgm:prSet/>
      <dgm:spPr/>
      <dgm:t>
        <a:bodyPr/>
        <a:lstStyle/>
        <a:p>
          <a:r>
            <a:rPr lang="en-GB"/>
            <a:t>30% of &gt;65y/o fall at least once per year</a:t>
          </a:r>
          <a:endParaRPr lang="en-US"/>
        </a:p>
      </dgm:t>
    </dgm:pt>
    <dgm:pt modelId="{10E6552F-35F1-43ED-8B87-1EC0C3074FB9}" type="parTrans" cxnId="{4D6F045B-1C21-409B-8E2F-48DD4419A226}">
      <dgm:prSet/>
      <dgm:spPr/>
      <dgm:t>
        <a:bodyPr/>
        <a:lstStyle/>
        <a:p>
          <a:endParaRPr lang="en-US"/>
        </a:p>
      </dgm:t>
    </dgm:pt>
    <dgm:pt modelId="{AA54F4B8-AD5F-4198-B94C-12FE9BCFB277}" type="sibTrans" cxnId="{4D6F045B-1C21-409B-8E2F-48DD4419A226}">
      <dgm:prSet/>
      <dgm:spPr/>
      <dgm:t>
        <a:bodyPr/>
        <a:lstStyle/>
        <a:p>
          <a:endParaRPr lang="en-US"/>
        </a:p>
      </dgm:t>
    </dgm:pt>
    <dgm:pt modelId="{C0AA851C-5734-4FF9-B1DC-497B1AF07B39}">
      <dgm:prSet/>
      <dgm:spPr/>
      <dgm:t>
        <a:bodyPr/>
        <a:lstStyle/>
        <a:p>
          <a:r>
            <a:rPr lang="en-GB"/>
            <a:t>This increases to 50% in over 80y/o</a:t>
          </a:r>
          <a:endParaRPr lang="en-US"/>
        </a:p>
      </dgm:t>
    </dgm:pt>
    <dgm:pt modelId="{9830AF9C-8B39-4D21-B7E1-D3278836091C}" type="parTrans" cxnId="{09623E75-7E60-4A7E-BA92-B87A3A8AFEC4}">
      <dgm:prSet/>
      <dgm:spPr/>
      <dgm:t>
        <a:bodyPr/>
        <a:lstStyle/>
        <a:p>
          <a:endParaRPr lang="en-US"/>
        </a:p>
      </dgm:t>
    </dgm:pt>
    <dgm:pt modelId="{C22AE8C7-8CB6-497D-ADB3-76304F41C09E}" type="sibTrans" cxnId="{09623E75-7E60-4A7E-BA92-B87A3A8AFEC4}">
      <dgm:prSet/>
      <dgm:spPr/>
      <dgm:t>
        <a:bodyPr/>
        <a:lstStyle/>
        <a:p>
          <a:endParaRPr lang="en-US"/>
        </a:p>
      </dgm:t>
    </dgm:pt>
    <dgm:pt modelId="{F0628DAD-5DAD-4F25-8DC6-969D361B0FA8}">
      <dgm:prSet/>
      <dgm:spPr/>
      <dgm:t>
        <a:bodyPr/>
        <a:lstStyle/>
        <a:p>
          <a:r>
            <a:rPr lang="en-GB"/>
            <a:t>You may see patients in ED or on the wards who have fallen </a:t>
          </a:r>
          <a:endParaRPr lang="en-US"/>
        </a:p>
      </dgm:t>
    </dgm:pt>
    <dgm:pt modelId="{D2EE74FD-2486-40B5-8C8B-38CF62E35FD2}" type="parTrans" cxnId="{EA63F8D7-BE78-4A9E-B333-E46A6DC36CA5}">
      <dgm:prSet/>
      <dgm:spPr/>
      <dgm:t>
        <a:bodyPr/>
        <a:lstStyle/>
        <a:p>
          <a:endParaRPr lang="en-US"/>
        </a:p>
      </dgm:t>
    </dgm:pt>
    <dgm:pt modelId="{5272D02C-B073-4CD4-B7DF-2B19E425F441}" type="sibTrans" cxnId="{EA63F8D7-BE78-4A9E-B333-E46A6DC36CA5}">
      <dgm:prSet/>
      <dgm:spPr/>
      <dgm:t>
        <a:bodyPr/>
        <a:lstStyle/>
        <a:p>
          <a:endParaRPr lang="en-US"/>
        </a:p>
      </dgm:t>
    </dgm:pt>
    <dgm:pt modelId="{7F4D8315-EED4-41E1-9DBF-B600B4D1EE8A}" type="pres">
      <dgm:prSet presAssocID="{77D64D4E-B03D-4660-BE98-32BCD1476FF7}" presName="linear" presStyleCnt="0">
        <dgm:presLayoutVars>
          <dgm:animLvl val="lvl"/>
          <dgm:resizeHandles val="exact"/>
        </dgm:presLayoutVars>
      </dgm:prSet>
      <dgm:spPr/>
    </dgm:pt>
    <dgm:pt modelId="{648C5175-DD43-42EA-B1FF-8832C173C399}" type="pres">
      <dgm:prSet presAssocID="{D3DC385C-AEFB-4DCA-B219-ACB8FC376E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733552-07D3-43AB-8ABF-9D6BF77B4548}" type="pres">
      <dgm:prSet presAssocID="{5F9EE99A-EADB-4269-BEA4-903E9AA8A2F0}" presName="spacer" presStyleCnt="0"/>
      <dgm:spPr/>
    </dgm:pt>
    <dgm:pt modelId="{28A2B9AE-CF92-4571-BA2E-07E4A752B40B}" type="pres">
      <dgm:prSet presAssocID="{0C31B638-329A-4F1A-850D-826FCF49AC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203F11-4CED-4E0E-B6AC-B41B5115A50D}" type="pres">
      <dgm:prSet presAssocID="{0C31B638-329A-4F1A-850D-826FCF49ACA6}" presName="childText" presStyleLbl="revTx" presStyleIdx="0" presStyleCnt="1">
        <dgm:presLayoutVars>
          <dgm:bulletEnabled val="1"/>
        </dgm:presLayoutVars>
      </dgm:prSet>
      <dgm:spPr/>
    </dgm:pt>
    <dgm:pt modelId="{1E6D7B9A-6AA8-45ED-B78A-88A785F3F3B9}" type="pres">
      <dgm:prSet presAssocID="{F0628DAD-5DAD-4F25-8DC6-969D361B0F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450A0D-416A-4635-B174-3B118CDA518E}" srcId="{77D64D4E-B03D-4660-BE98-32BCD1476FF7}" destId="{D3DC385C-AEFB-4DCA-B219-ACB8FC376EA9}" srcOrd="0" destOrd="0" parTransId="{22E24BD5-DCCE-4A35-B226-7F5DA7DA7EC1}" sibTransId="{5F9EE99A-EADB-4269-BEA4-903E9AA8A2F0}"/>
    <dgm:cxn modelId="{64CEE617-649F-45AF-9C1A-9B7EE14436F4}" type="presOf" srcId="{0C31B638-329A-4F1A-850D-826FCF49ACA6}" destId="{28A2B9AE-CF92-4571-BA2E-07E4A752B40B}" srcOrd="0" destOrd="0" presId="urn:microsoft.com/office/officeart/2005/8/layout/vList2"/>
    <dgm:cxn modelId="{4D6F045B-1C21-409B-8E2F-48DD4419A226}" srcId="{77D64D4E-B03D-4660-BE98-32BCD1476FF7}" destId="{0C31B638-329A-4F1A-850D-826FCF49ACA6}" srcOrd="1" destOrd="0" parTransId="{10E6552F-35F1-43ED-8B87-1EC0C3074FB9}" sibTransId="{AA54F4B8-AD5F-4198-B94C-12FE9BCFB277}"/>
    <dgm:cxn modelId="{138CFA41-1B2E-49EC-8B9C-B0A6226AC0F8}" type="presOf" srcId="{C0AA851C-5734-4FF9-B1DC-497B1AF07B39}" destId="{84203F11-4CED-4E0E-B6AC-B41B5115A50D}" srcOrd="0" destOrd="0" presId="urn:microsoft.com/office/officeart/2005/8/layout/vList2"/>
    <dgm:cxn modelId="{1471D74C-F5A5-4979-ABF4-BC6A9FED0E62}" type="presOf" srcId="{D3DC385C-AEFB-4DCA-B219-ACB8FC376EA9}" destId="{648C5175-DD43-42EA-B1FF-8832C173C399}" srcOrd="0" destOrd="0" presId="urn:microsoft.com/office/officeart/2005/8/layout/vList2"/>
    <dgm:cxn modelId="{CA25BF54-2861-4D81-B982-E64A12A58AE5}" type="presOf" srcId="{77D64D4E-B03D-4660-BE98-32BCD1476FF7}" destId="{7F4D8315-EED4-41E1-9DBF-B600B4D1EE8A}" srcOrd="0" destOrd="0" presId="urn:microsoft.com/office/officeart/2005/8/layout/vList2"/>
    <dgm:cxn modelId="{09623E75-7E60-4A7E-BA92-B87A3A8AFEC4}" srcId="{0C31B638-329A-4F1A-850D-826FCF49ACA6}" destId="{C0AA851C-5734-4FF9-B1DC-497B1AF07B39}" srcOrd="0" destOrd="0" parTransId="{9830AF9C-8B39-4D21-B7E1-D3278836091C}" sibTransId="{C22AE8C7-8CB6-497D-ADB3-76304F41C09E}"/>
    <dgm:cxn modelId="{EA63F8D7-BE78-4A9E-B333-E46A6DC36CA5}" srcId="{77D64D4E-B03D-4660-BE98-32BCD1476FF7}" destId="{F0628DAD-5DAD-4F25-8DC6-969D361B0FA8}" srcOrd="2" destOrd="0" parTransId="{D2EE74FD-2486-40B5-8C8B-38CF62E35FD2}" sibTransId="{5272D02C-B073-4CD4-B7DF-2B19E425F441}"/>
    <dgm:cxn modelId="{6049E0E9-ED50-4B30-903F-157588247BCF}" type="presOf" srcId="{F0628DAD-5DAD-4F25-8DC6-969D361B0FA8}" destId="{1E6D7B9A-6AA8-45ED-B78A-88A785F3F3B9}" srcOrd="0" destOrd="0" presId="urn:microsoft.com/office/officeart/2005/8/layout/vList2"/>
    <dgm:cxn modelId="{5F7DF860-CF96-45DC-88C9-7BAE363312BF}" type="presParOf" srcId="{7F4D8315-EED4-41E1-9DBF-B600B4D1EE8A}" destId="{648C5175-DD43-42EA-B1FF-8832C173C399}" srcOrd="0" destOrd="0" presId="urn:microsoft.com/office/officeart/2005/8/layout/vList2"/>
    <dgm:cxn modelId="{7C9A6EFB-8109-4E81-B0CC-61685E707E0D}" type="presParOf" srcId="{7F4D8315-EED4-41E1-9DBF-B600B4D1EE8A}" destId="{55733552-07D3-43AB-8ABF-9D6BF77B4548}" srcOrd="1" destOrd="0" presId="urn:microsoft.com/office/officeart/2005/8/layout/vList2"/>
    <dgm:cxn modelId="{231465E9-8292-4A6A-B2DA-2912FC7A0039}" type="presParOf" srcId="{7F4D8315-EED4-41E1-9DBF-B600B4D1EE8A}" destId="{28A2B9AE-CF92-4571-BA2E-07E4A752B40B}" srcOrd="2" destOrd="0" presId="urn:microsoft.com/office/officeart/2005/8/layout/vList2"/>
    <dgm:cxn modelId="{308C88AB-0A1E-4FFE-BA05-8AB896C15428}" type="presParOf" srcId="{7F4D8315-EED4-41E1-9DBF-B600B4D1EE8A}" destId="{84203F11-4CED-4E0E-B6AC-B41B5115A50D}" srcOrd="3" destOrd="0" presId="urn:microsoft.com/office/officeart/2005/8/layout/vList2"/>
    <dgm:cxn modelId="{B6164B4B-7163-4D7F-A5E7-FD97CAEC7FA0}" type="presParOf" srcId="{7F4D8315-EED4-41E1-9DBF-B600B4D1EE8A}" destId="{1E6D7B9A-6AA8-45ED-B78A-88A785F3F3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CD26D-5D99-4A2E-B4DA-CCC034F8C8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6D0B81-DA0A-4B4C-BB50-290FDD072253}">
      <dgm:prSet/>
      <dgm:spPr/>
      <dgm:t>
        <a:bodyPr/>
        <a:lstStyle/>
        <a:p>
          <a:r>
            <a:rPr lang="en-GB"/>
            <a:t>History of falls </a:t>
          </a:r>
          <a:endParaRPr lang="en-US"/>
        </a:p>
      </dgm:t>
    </dgm:pt>
    <dgm:pt modelId="{6B118D29-ED2A-4D00-89E9-DCDAF0FC4980}" type="parTrans" cxnId="{08FC23CC-1415-4C49-9661-89A8E56730B0}">
      <dgm:prSet/>
      <dgm:spPr/>
      <dgm:t>
        <a:bodyPr/>
        <a:lstStyle/>
        <a:p>
          <a:endParaRPr lang="en-US"/>
        </a:p>
      </dgm:t>
    </dgm:pt>
    <dgm:pt modelId="{625FA741-D58D-4CF0-8EEE-B4AB3172F17F}" type="sibTrans" cxnId="{08FC23CC-1415-4C49-9661-89A8E56730B0}">
      <dgm:prSet/>
      <dgm:spPr/>
      <dgm:t>
        <a:bodyPr/>
        <a:lstStyle/>
        <a:p>
          <a:endParaRPr lang="en-US"/>
        </a:p>
      </dgm:t>
    </dgm:pt>
    <dgm:pt modelId="{1F586CC1-409F-42D1-9029-C33DC3B9C2BA}">
      <dgm:prSet/>
      <dgm:spPr/>
      <dgm:t>
        <a:bodyPr/>
        <a:lstStyle/>
        <a:p>
          <a:r>
            <a:rPr lang="en-GB"/>
            <a:t>Conditions Affecting Mobility/Balance (e.g. Arthritis, Stroke, Syncope, Parkinson’s)</a:t>
          </a:r>
          <a:endParaRPr lang="en-US"/>
        </a:p>
      </dgm:t>
    </dgm:pt>
    <dgm:pt modelId="{CBFE4CBE-A5C0-427F-942E-887B579181D2}" type="parTrans" cxnId="{206B153B-899D-4602-81F6-ABCD896D8775}">
      <dgm:prSet/>
      <dgm:spPr/>
      <dgm:t>
        <a:bodyPr/>
        <a:lstStyle/>
        <a:p>
          <a:endParaRPr lang="en-US"/>
        </a:p>
      </dgm:t>
    </dgm:pt>
    <dgm:pt modelId="{78D2F837-8584-45FA-9742-076FEB1EE4BD}" type="sibTrans" cxnId="{206B153B-899D-4602-81F6-ABCD896D8775}">
      <dgm:prSet/>
      <dgm:spPr/>
      <dgm:t>
        <a:bodyPr/>
        <a:lstStyle/>
        <a:p>
          <a:endParaRPr lang="en-US"/>
        </a:p>
      </dgm:t>
    </dgm:pt>
    <dgm:pt modelId="{BE71EFBD-82CF-4C51-9553-2731CB227881}">
      <dgm:prSet/>
      <dgm:spPr/>
      <dgm:t>
        <a:bodyPr/>
        <a:lstStyle/>
        <a:p>
          <a:r>
            <a:rPr lang="en-GB"/>
            <a:t>Muscle weakness</a:t>
          </a:r>
          <a:endParaRPr lang="en-US"/>
        </a:p>
      </dgm:t>
    </dgm:pt>
    <dgm:pt modelId="{D3446993-291F-4DB0-BBDE-D13F76F29E9D}" type="parTrans" cxnId="{A5340E39-C138-493B-8281-D59913C6A55D}">
      <dgm:prSet/>
      <dgm:spPr/>
      <dgm:t>
        <a:bodyPr/>
        <a:lstStyle/>
        <a:p>
          <a:endParaRPr lang="en-US"/>
        </a:p>
      </dgm:t>
    </dgm:pt>
    <dgm:pt modelId="{371DF6FC-533A-47F1-B611-FDFD2B2D4D4A}" type="sibTrans" cxnId="{A5340E39-C138-493B-8281-D59913C6A55D}">
      <dgm:prSet/>
      <dgm:spPr/>
      <dgm:t>
        <a:bodyPr/>
        <a:lstStyle/>
        <a:p>
          <a:endParaRPr lang="en-US"/>
        </a:p>
      </dgm:t>
    </dgm:pt>
    <dgm:pt modelId="{C6E7655C-EE2E-451F-BB56-B0343C70DD9E}">
      <dgm:prSet/>
      <dgm:spPr/>
      <dgm:t>
        <a:bodyPr/>
        <a:lstStyle/>
        <a:p>
          <a:r>
            <a:rPr lang="en-GB"/>
            <a:t>Poor balance</a:t>
          </a:r>
          <a:endParaRPr lang="en-US"/>
        </a:p>
      </dgm:t>
    </dgm:pt>
    <dgm:pt modelId="{B0454FAE-CA86-44E5-9900-CA09CF822D5B}" type="parTrans" cxnId="{E76BA090-F2F0-4F86-9E1E-E48A6DDBF95F}">
      <dgm:prSet/>
      <dgm:spPr/>
      <dgm:t>
        <a:bodyPr/>
        <a:lstStyle/>
        <a:p>
          <a:endParaRPr lang="en-US"/>
        </a:p>
      </dgm:t>
    </dgm:pt>
    <dgm:pt modelId="{FC841639-F1D0-468C-BD71-BE53DEED0730}" type="sibTrans" cxnId="{E76BA090-F2F0-4F86-9E1E-E48A6DDBF95F}">
      <dgm:prSet/>
      <dgm:spPr/>
      <dgm:t>
        <a:bodyPr/>
        <a:lstStyle/>
        <a:p>
          <a:endParaRPr lang="en-US"/>
        </a:p>
      </dgm:t>
    </dgm:pt>
    <dgm:pt modelId="{09CF1CB9-D98E-4E9D-B747-8B0267AB8085}">
      <dgm:prSet/>
      <dgm:spPr/>
      <dgm:t>
        <a:bodyPr/>
        <a:lstStyle/>
        <a:p>
          <a:r>
            <a:rPr lang="en-GB"/>
            <a:t>Visual impairment</a:t>
          </a:r>
          <a:endParaRPr lang="en-US"/>
        </a:p>
      </dgm:t>
    </dgm:pt>
    <dgm:pt modelId="{5A3134B7-FE2D-4587-8DA7-A0900807119B}" type="parTrans" cxnId="{009D81E3-950D-4B0A-A2EA-EF84D022C546}">
      <dgm:prSet/>
      <dgm:spPr/>
      <dgm:t>
        <a:bodyPr/>
        <a:lstStyle/>
        <a:p>
          <a:endParaRPr lang="en-US"/>
        </a:p>
      </dgm:t>
    </dgm:pt>
    <dgm:pt modelId="{E3D6A270-4A07-4985-A8B1-2EFD7EF2990C}" type="sibTrans" cxnId="{009D81E3-950D-4B0A-A2EA-EF84D022C546}">
      <dgm:prSet/>
      <dgm:spPr/>
      <dgm:t>
        <a:bodyPr/>
        <a:lstStyle/>
        <a:p>
          <a:endParaRPr lang="en-US"/>
        </a:p>
      </dgm:t>
    </dgm:pt>
    <dgm:pt modelId="{4EAF5091-A459-4E9D-98C1-2A6DDA82D3DD}">
      <dgm:prSet/>
      <dgm:spPr/>
      <dgm:t>
        <a:bodyPr/>
        <a:lstStyle/>
        <a:p>
          <a:r>
            <a:rPr lang="en-GB"/>
            <a:t>Cognitive impairment</a:t>
          </a:r>
          <a:endParaRPr lang="en-US"/>
        </a:p>
      </dgm:t>
    </dgm:pt>
    <dgm:pt modelId="{1462550F-6EEB-4328-B2A4-202DA80B3848}" type="parTrans" cxnId="{6610D66A-0345-4852-8313-9539D5D66CA9}">
      <dgm:prSet/>
      <dgm:spPr/>
      <dgm:t>
        <a:bodyPr/>
        <a:lstStyle/>
        <a:p>
          <a:endParaRPr lang="en-US"/>
        </a:p>
      </dgm:t>
    </dgm:pt>
    <dgm:pt modelId="{600085EA-7442-48BB-9540-1862DE64F354}" type="sibTrans" cxnId="{6610D66A-0345-4852-8313-9539D5D66CA9}">
      <dgm:prSet/>
      <dgm:spPr/>
      <dgm:t>
        <a:bodyPr/>
        <a:lstStyle/>
        <a:p>
          <a:endParaRPr lang="en-US"/>
        </a:p>
      </dgm:t>
    </dgm:pt>
    <dgm:pt modelId="{0D68971E-EA00-4956-B7BE-3338DCE2A621}">
      <dgm:prSet/>
      <dgm:spPr/>
      <dgm:t>
        <a:bodyPr/>
        <a:lstStyle/>
        <a:p>
          <a:r>
            <a:rPr lang="en-GB"/>
            <a:t>Depression </a:t>
          </a:r>
          <a:endParaRPr lang="en-US"/>
        </a:p>
      </dgm:t>
    </dgm:pt>
    <dgm:pt modelId="{D6BCED82-33B4-4D8C-9651-E57C55E951A4}" type="parTrans" cxnId="{94225900-2953-4087-8478-7ECF5764D353}">
      <dgm:prSet/>
      <dgm:spPr/>
      <dgm:t>
        <a:bodyPr/>
        <a:lstStyle/>
        <a:p>
          <a:endParaRPr lang="en-US"/>
        </a:p>
      </dgm:t>
    </dgm:pt>
    <dgm:pt modelId="{2F68A697-491A-41CE-80D3-91D753F1A39D}" type="sibTrans" cxnId="{94225900-2953-4087-8478-7ECF5764D353}">
      <dgm:prSet/>
      <dgm:spPr/>
      <dgm:t>
        <a:bodyPr/>
        <a:lstStyle/>
        <a:p>
          <a:endParaRPr lang="en-US"/>
        </a:p>
      </dgm:t>
    </dgm:pt>
    <dgm:pt modelId="{6B2E8BA9-319D-4F82-B7D6-5EED7EF5B7B8}">
      <dgm:prSet/>
      <dgm:spPr/>
      <dgm:t>
        <a:bodyPr/>
        <a:lstStyle/>
        <a:p>
          <a:r>
            <a:rPr lang="en-GB"/>
            <a:t>Alcohol misuse </a:t>
          </a:r>
          <a:endParaRPr lang="en-US"/>
        </a:p>
      </dgm:t>
    </dgm:pt>
    <dgm:pt modelId="{52B7D295-54BA-4E9E-A0BE-377556B835CA}" type="parTrans" cxnId="{BE68A12C-2EF4-4A42-8431-3575E4D6F8B1}">
      <dgm:prSet/>
      <dgm:spPr/>
      <dgm:t>
        <a:bodyPr/>
        <a:lstStyle/>
        <a:p>
          <a:endParaRPr lang="en-US"/>
        </a:p>
      </dgm:t>
    </dgm:pt>
    <dgm:pt modelId="{E3ACFE28-D618-4C1E-9230-6A1F504A8F5C}" type="sibTrans" cxnId="{BE68A12C-2EF4-4A42-8431-3575E4D6F8B1}">
      <dgm:prSet/>
      <dgm:spPr/>
      <dgm:t>
        <a:bodyPr/>
        <a:lstStyle/>
        <a:p>
          <a:endParaRPr lang="en-US"/>
        </a:p>
      </dgm:t>
    </dgm:pt>
    <dgm:pt modelId="{B82B90EA-30AF-45BB-A850-C37CBCACB63B}">
      <dgm:prSet/>
      <dgm:spPr/>
      <dgm:t>
        <a:bodyPr/>
        <a:lstStyle/>
        <a:p>
          <a:r>
            <a:rPr lang="en-GB"/>
            <a:t>Polypharmacy </a:t>
          </a:r>
          <a:endParaRPr lang="en-US"/>
        </a:p>
      </dgm:t>
    </dgm:pt>
    <dgm:pt modelId="{E184BECA-028E-4A31-9299-D63E2ACCA87A}" type="parTrans" cxnId="{1C02140B-7C66-498C-AA85-4ECA69CD7816}">
      <dgm:prSet/>
      <dgm:spPr/>
      <dgm:t>
        <a:bodyPr/>
        <a:lstStyle/>
        <a:p>
          <a:endParaRPr lang="en-US"/>
        </a:p>
      </dgm:t>
    </dgm:pt>
    <dgm:pt modelId="{05D0B104-2476-43E2-A81F-79B90092E939}" type="sibTrans" cxnId="{1C02140B-7C66-498C-AA85-4ECA69CD7816}">
      <dgm:prSet/>
      <dgm:spPr/>
      <dgm:t>
        <a:bodyPr/>
        <a:lstStyle/>
        <a:p>
          <a:endParaRPr lang="en-US"/>
        </a:p>
      </dgm:t>
    </dgm:pt>
    <dgm:pt modelId="{4D81018C-6C8F-4540-BFC1-F9B4E93D0F61}">
      <dgm:prSet/>
      <dgm:spPr/>
      <dgm:t>
        <a:bodyPr/>
        <a:lstStyle/>
        <a:p>
          <a:r>
            <a:rPr lang="en-GB"/>
            <a:t>Environmental Hazards (e.g. Poor lighting, uneven surfaces, poor footwear)</a:t>
          </a:r>
          <a:endParaRPr lang="en-US"/>
        </a:p>
      </dgm:t>
    </dgm:pt>
    <dgm:pt modelId="{C1097043-00D6-4746-BC4D-133C9E258401}" type="parTrans" cxnId="{D486F8A4-2240-4C9D-B9B1-7BE478185E2B}">
      <dgm:prSet/>
      <dgm:spPr/>
      <dgm:t>
        <a:bodyPr/>
        <a:lstStyle/>
        <a:p>
          <a:endParaRPr lang="en-US"/>
        </a:p>
      </dgm:t>
    </dgm:pt>
    <dgm:pt modelId="{A3E26682-DDB7-4ECB-800B-A9B6DCD95A07}" type="sibTrans" cxnId="{D486F8A4-2240-4C9D-B9B1-7BE478185E2B}">
      <dgm:prSet/>
      <dgm:spPr/>
      <dgm:t>
        <a:bodyPr/>
        <a:lstStyle/>
        <a:p>
          <a:endParaRPr lang="en-US"/>
        </a:p>
      </dgm:t>
    </dgm:pt>
    <dgm:pt modelId="{F25A4202-5A17-4B1F-955F-EA1461B79F84}" type="pres">
      <dgm:prSet presAssocID="{65ACD26D-5D99-4A2E-B4DA-CCC034F8C809}" presName="linear" presStyleCnt="0">
        <dgm:presLayoutVars>
          <dgm:animLvl val="lvl"/>
          <dgm:resizeHandles val="exact"/>
        </dgm:presLayoutVars>
      </dgm:prSet>
      <dgm:spPr/>
    </dgm:pt>
    <dgm:pt modelId="{FD2CB2A8-55CA-4DE2-98EB-8776A1E6F49F}" type="pres">
      <dgm:prSet presAssocID="{D56D0B81-DA0A-4B4C-BB50-290FDD07225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D2259EF-3026-4DB9-83D3-6CD0BC27F7CC}" type="pres">
      <dgm:prSet presAssocID="{625FA741-D58D-4CF0-8EEE-B4AB3172F17F}" presName="spacer" presStyleCnt="0"/>
      <dgm:spPr/>
    </dgm:pt>
    <dgm:pt modelId="{90A5E7B1-A7D4-4EA9-BD2F-BDA9D72337F0}" type="pres">
      <dgm:prSet presAssocID="{1F586CC1-409F-42D1-9029-C33DC3B9C2B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8088C2C-AFF1-40B0-B991-190ECD9E8E68}" type="pres">
      <dgm:prSet presAssocID="{78D2F837-8584-45FA-9742-076FEB1EE4BD}" presName="spacer" presStyleCnt="0"/>
      <dgm:spPr/>
    </dgm:pt>
    <dgm:pt modelId="{BF860C3D-F9C1-4C7B-940B-07C3D70611E0}" type="pres">
      <dgm:prSet presAssocID="{BE71EFBD-82CF-4C51-9553-2731CB22788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DDEDAD9-823F-4D34-96FE-F0B299E4E04D}" type="pres">
      <dgm:prSet presAssocID="{371DF6FC-533A-47F1-B611-FDFD2B2D4D4A}" presName="spacer" presStyleCnt="0"/>
      <dgm:spPr/>
    </dgm:pt>
    <dgm:pt modelId="{E60E25A9-89D9-463A-9875-D6FE4828E62C}" type="pres">
      <dgm:prSet presAssocID="{C6E7655C-EE2E-451F-BB56-B0343C70DD9E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8E1D4FC-A430-480C-B815-1CCEE99311EC}" type="pres">
      <dgm:prSet presAssocID="{FC841639-F1D0-468C-BD71-BE53DEED0730}" presName="spacer" presStyleCnt="0"/>
      <dgm:spPr/>
    </dgm:pt>
    <dgm:pt modelId="{3C10F46A-C80C-400E-AB43-D5B12F1CEE35}" type="pres">
      <dgm:prSet presAssocID="{09CF1CB9-D98E-4E9D-B747-8B0267AB808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08AC73B-4D43-4DEA-8629-3FD44630C34F}" type="pres">
      <dgm:prSet presAssocID="{E3D6A270-4A07-4985-A8B1-2EFD7EF2990C}" presName="spacer" presStyleCnt="0"/>
      <dgm:spPr/>
    </dgm:pt>
    <dgm:pt modelId="{9841A8E1-3008-424D-BCCE-A02BC81F792B}" type="pres">
      <dgm:prSet presAssocID="{4EAF5091-A459-4E9D-98C1-2A6DDA82D3D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49320716-F0FE-4B90-B7E3-227F81AAF5F1}" type="pres">
      <dgm:prSet presAssocID="{600085EA-7442-48BB-9540-1862DE64F354}" presName="spacer" presStyleCnt="0"/>
      <dgm:spPr/>
    </dgm:pt>
    <dgm:pt modelId="{1AD76B09-3CF2-4108-88C3-8D53B5EE658A}" type="pres">
      <dgm:prSet presAssocID="{0D68971E-EA00-4956-B7BE-3338DCE2A62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CA02BD6-F9B6-4D4A-BD71-A00F341019B8}" type="pres">
      <dgm:prSet presAssocID="{2F68A697-491A-41CE-80D3-91D753F1A39D}" presName="spacer" presStyleCnt="0"/>
      <dgm:spPr/>
    </dgm:pt>
    <dgm:pt modelId="{1B36C92D-9C9F-4AFF-9DF7-AE98E478CC66}" type="pres">
      <dgm:prSet presAssocID="{6B2E8BA9-319D-4F82-B7D6-5EED7EF5B7B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DD60FD7-35A2-4BDF-A76B-B9519F1DF17B}" type="pres">
      <dgm:prSet presAssocID="{E3ACFE28-D618-4C1E-9230-6A1F504A8F5C}" presName="spacer" presStyleCnt="0"/>
      <dgm:spPr/>
    </dgm:pt>
    <dgm:pt modelId="{ABA4F987-2F29-41B3-8B49-545955C593FB}" type="pres">
      <dgm:prSet presAssocID="{B82B90EA-30AF-45BB-A850-C37CBCACB63B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6A57666-5BC7-443F-BF00-3F6C30FE07B5}" type="pres">
      <dgm:prSet presAssocID="{05D0B104-2476-43E2-A81F-79B90092E939}" presName="spacer" presStyleCnt="0"/>
      <dgm:spPr/>
    </dgm:pt>
    <dgm:pt modelId="{A1302D3E-1736-4BA5-B721-248FE0494EDD}" type="pres">
      <dgm:prSet presAssocID="{4D81018C-6C8F-4540-BFC1-F9B4E93D0F6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4225900-2953-4087-8478-7ECF5764D353}" srcId="{65ACD26D-5D99-4A2E-B4DA-CCC034F8C809}" destId="{0D68971E-EA00-4956-B7BE-3338DCE2A621}" srcOrd="6" destOrd="0" parTransId="{D6BCED82-33B4-4D8C-9651-E57C55E951A4}" sibTransId="{2F68A697-491A-41CE-80D3-91D753F1A39D}"/>
    <dgm:cxn modelId="{1C02140B-7C66-498C-AA85-4ECA69CD7816}" srcId="{65ACD26D-5D99-4A2E-B4DA-CCC034F8C809}" destId="{B82B90EA-30AF-45BB-A850-C37CBCACB63B}" srcOrd="8" destOrd="0" parTransId="{E184BECA-028E-4A31-9299-D63E2ACCA87A}" sibTransId="{05D0B104-2476-43E2-A81F-79B90092E939}"/>
    <dgm:cxn modelId="{BE68A12C-2EF4-4A42-8431-3575E4D6F8B1}" srcId="{65ACD26D-5D99-4A2E-B4DA-CCC034F8C809}" destId="{6B2E8BA9-319D-4F82-B7D6-5EED7EF5B7B8}" srcOrd="7" destOrd="0" parTransId="{52B7D295-54BA-4E9E-A0BE-377556B835CA}" sibTransId="{E3ACFE28-D618-4C1E-9230-6A1F504A8F5C}"/>
    <dgm:cxn modelId="{7C440A36-F65F-445A-8D93-DE3BF8C33B57}" type="presOf" srcId="{4EAF5091-A459-4E9D-98C1-2A6DDA82D3DD}" destId="{9841A8E1-3008-424D-BCCE-A02BC81F792B}" srcOrd="0" destOrd="0" presId="urn:microsoft.com/office/officeart/2005/8/layout/vList2"/>
    <dgm:cxn modelId="{A5340E39-C138-493B-8281-D59913C6A55D}" srcId="{65ACD26D-5D99-4A2E-B4DA-CCC034F8C809}" destId="{BE71EFBD-82CF-4C51-9553-2731CB227881}" srcOrd="2" destOrd="0" parTransId="{D3446993-291F-4DB0-BBDE-D13F76F29E9D}" sibTransId="{371DF6FC-533A-47F1-B611-FDFD2B2D4D4A}"/>
    <dgm:cxn modelId="{206B153B-899D-4602-81F6-ABCD896D8775}" srcId="{65ACD26D-5D99-4A2E-B4DA-CCC034F8C809}" destId="{1F586CC1-409F-42D1-9029-C33DC3B9C2BA}" srcOrd="1" destOrd="0" parTransId="{CBFE4CBE-A5C0-427F-942E-887B579181D2}" sibTransId="{78D2F837-8584-45FA-9742-076FEB1EE4BD}"/>
    <dgm:cxn modelId="{BE91C544-54F3-49CA-AB1A-7F746D30863D}" type="presOf" srcId="{65ACD26D-5D99-4A2E-B4DA-CCC034F8C809}" destId="{F25A4202-5A17-4B1F-955F-EA1461B79F84}" srcOrd="0" destOrd="0" presId="urn:microsoft.com/office/officeart/2005/8/layout/vList2"/>
    <dgm:cxn modelId="{6610D66A-0345-4852-8313-9539D5D66CA9}" srcId="{65ACD26D-5D99-4A2E-B4DA-CCC034F8C809}" destId="{4EAF5091-A459-4E9D-98C1-2A6DDA82D3DD}" srcOrd="5" destOrd="0" parTransId="{1462550F-6EEB-4328-B2A4-202DA80B3848}" sibTransId="{600085EA-7442-48BB-9540-1862DE64F354}"/>
    <dgm:cxn modelId="{BA94CD4C-01EC-4199-A2C0-F5430DD31DD0}" type="presOf" srcId="{C6E7655C-EE2E-451F-BB56-B0343C70DD9E}" destId="{E60E25A9-89D9-463A-9875-D6FE4828E62C}" srcOrd="0" destOrd="0" presId="urn:microsoft.com/office/officeart/2005/8/layout/vList2"/>
    <dgm:cxn modelId="{4A0D626E-942A-41CD-9E5C-BA112FA274ED}" type="presOf" srcId="{D56D0B81-DA0A-4B4C-BB50-290FDD072253}" destId="{FD2CB2A8-55CA-4DE2-98EB-8776A1E6F49F}" srcOrd="0" destOrd="0" presId="urn:microsoft.com/office/officeart/2005/8/layout/vList2"/>
    <dgm:cxn modelId="{C53B6356-44C4-4A18-AB16-B14D3709163B}" type="presOf" srcId="{BE71EFBD-82CF-4C51-9553-2731CB227881}" destId="{BF860C3D-F9C1-4C7B-940B-07C3D70611E0}" srcOrd="0" destOrd="0" presId="urn:microsoft.com/office/officeart/2005/8/layout/vList2"/>
    <dgm:cxn modelId="{91905857-A345-4D9B-947C-F285A7931872}" type="presOf" srcId="{4D81018C-6C8F-4540-BFC1-F9B4E93D0F61}" destId="{A1302D3E-1736-4BA5-B721-248FE0494EDD}" srcOrd="0" destOrd="0" presId="urn:microsoft.com/office/officeart/2005/8/layout/vList2"/>
    <dgm:cxn modelId="{D99EF882-8A18-40E3-876C-9BF84B38276E}" type="presOf" srcId="{09CF1CB9-D98E-4E9D-B747-8B0267AB8085}" destId="{3C10F46A-C80C-400E-AB43-D5B12F1CEE35}" srcOrd="0" destOrd="0" presId="urn:microsoft.com/office/officeart/2005/8/layout/vList2"/>
    <dgm:cxn modelId="{E76BA090-F2F0-4F86-9E1E-E48A6DDBF95F}" srcId="{65ACD26D-5D99-4A2E-B4DA-CCC034F8C809}" destId="{C6E7655C-EE2E-451F-BB56-B0343C70DD9E}" srcOrd="3" destOrd="0" parTransId="{B0454FAE-CA86-44E5-9900-CA09CF822D5B}" sibTransId="{FC841639-F1D0-468C-BD71-BE53DEED0730}"/>
    <dgm:cxn modelId="{D486F8A4-2240-4C9D-B9B1-7BE478185E2B}" srcId="{65ACD26D-5D99-4A2E-B4DA-CCC034F8C809}" destId="{4D81018C-6C8F-4540-BFC1-F9B4E93D0F61}" srcOrd="9" destOrd="0" parTransId="{C1097043-00D6-4746-BC4D-133C9E258401}" sibTransId="{A3E26682-DDB7-4ECB-800B-A9B6DCD95A07}"/>
    <dgm:cxn modelId="{1A3BA3A9-682B-4DD3-8DE2-B642C81732CF}" type="presOf" srcId="{B82B90EA-30AF-45BB-A850-C37CBCACB63B}" destId="{ABA4F987-2F29-41B3-8B49-545955C593FB}" srcOrd="0" destOrd="0" presId="urn:microsoft.com/office/officeart/2005/8/layout/vList2"/>
    <dgm:cxn modelId="{0C2E6DB0-561C-4828-AFD1-4E8630B3FFBF}" type="presOf" srcId="{6B2E8BA9-319D-4F82-B7D6-5EED7EF5B7B8}" destId="{1B36C92D-9C9F-4AFF-9DF7-AE98E478CC66}" srcOrd="0" destOrd="0" presId="urn:microsoft.com/office/officeart/2005/8/layout/vList2"/>
    <dgm:cxn modelId="{1FE35ABC-0CFB-446E-8A30-66452FD4F461}" type="presOf" srcId="{1F586CC1-409F-42D1-9029-C33DC3B9C2BA}" destId="{90A5E7B1-A7D4-4EA9-BD2F-BDA9D72337F0}" srcOrd="0" destOrd="0" presId="urn:microsoft.com/office/officeart/2005/8/layout/vList2"/>
    <dgm:cxn modelId="{7722DFBE-1915-4BBE-8814-8F515D11B32C}" type="presOf" srcId="{0D68971E-EA00-4956-B7BE-3338DCE2A621}" destId="{1AD76B09-3CF2-4108-88C3-8D53B5EE658A}" srcOrd="0" destOrd="0" presId="urn:microsoft.com/office/officeart/2005/8/layout/vList2"/>
    <dgm:cxn modelId="{08FC23CC-1415-4C49-9661-89A8E56730B0}" srcId="{65ACD26D-5D99-4A2E-B4DA-CCC034F8C809}" destId="{D56D0B81-DA0A-4B4C-BB50-290FDD072253}" srcOrd="0" destOrd="0" parTransId="{6B118D29-ED2A-4D00-89E9-DCDAF0FC4980}" sibTransId="{625FA741-D58D-4CF0-8EEE-B4AB3172F17F}"/>
    <dgm:cxn modelId="{009D81E3-950D-4B0A-A2EA-EF84D022C546}" srcId="{65ACD26D-5D99-4A2E-B4DA-CCC034F8C809}" destId="{09CF1CB9-D98E-4E9D-B747-8B0267AB8085}" srcOrd="4" destOrd="0" parTransId="{5A3134B7-FE2D-4587-8DA7-A0900807119B}" sibTransId="{E3D6A270-4A07-4985-A8B1-2EFD7EF2990C}"/>
    <dgm:cxn modelId="{E14B205E-1982-4391-B3FF-066EFF13E3FA}" type="presParOf" srcId="{F25A4202-5A17-4B1F-955F-EA1461B79F84}" destId="{FD2CB2A8-55CA-4DE2-98EB-8776A1E6F49F}" srcOrd="0" destOrd="0" presId="urn:microsoft.com/office/officeart/2005/8/layout/vList2"/>
    <dgm:cxn modelId="{66A279C0-74A7-42B0-9FE7-8E42383476BB}" type="presParOf" srcId="{F25A4202-5A17-4B1F-955F-EA1461B79F84}" destId="{DD2259EF-3026-4DB9-83D3-6CD0BC27F7CC}" srcOrd="1" destOrd="0" presId="urn:microsoft.com/office/officeart/2005/8/layout/vList2"/>
    <dgm:cxn modelId="{D3D864B6-D0D8-415A-B1D3-9DEAC3F35096}" type="presParOf" srcId="{F25A4202-5A17-4B1F-955F-EA1461B79F84}" destId="{90A5E7B1-A7D4-4EA9-BD2F-BDA9D72337F0}" srcOrd="2" destOrd="0" presId="urn:microsoft.com/office/officeart/2005/8/layout/vList2"/>
    <dgm:cxn modelId="{58F637B1-F80B-4C72-852B-4883220EA562}" type="presParOf" srcId="{F25A4202-5A17-4B1F-955F-EA1461B79F84}" destId="{48088C2C-AFF1-40B0-B991-190ECD9E8E68}" srcOrd="3" destOrd="0" presId="urn:microsoft.com/office/officeart/2005/8/layout/vList2"/>
    <dgm:cxn modelId="{9CE27C24-5DAF-46CC-B02A-E7C1D71E4A3D}" type="presParOf" srcId="{F25A4202-5A17-4B1F-955F-EA1461B79F84}" destId="{BF860C3D-F9C1-4C7B-940B-07C3D70611E0}" srcOrd="4" destOrd="0" presId="urn:microsoft.com/office/officeart/2005/8/layout/vList2"/>
    <dgm:cxn modelId="{FFD81DA5-DB1B-43E5-86AF-9BBB657333C6}" type="presParOf" srcId="{F25A4202-5A17-4B1F-955F-EA1461B79F84}" destId="{CDDEDAD9-823F-4D34-96FE-F0B299E4E04D}" srcOrd="5" destOrd="0" presId="urn:microsoft.com/office/officeart/2005/8/layout/vList2"/>
    <dgm:cxn modelId="{BBAEF9B0-A37C-467E-BCD5-9441CDDA2A3A}" type="presParOf" srcId="{F25A4202-5A17-4B1F-955F-EA1461B79F84}" destId="{E60E25A9-89D9-463A-9875-D6FE4828E62C}" srcOrd="6" destOrd="0" presId="urn:microsoft.com/office/officeart/2005/8/layout/vList2"/>
    <dgm:cxn modelId="{741BD5E7-9DB2-4A60-AC81-2D22BEE6E1E8}" type="presParOf" srcId="{F25A4202-5A17-4B1F-955F-EA1461B79F84}" destId="{88E1D4FC-A430-480C-B815-1CCEE99311EC}" srcOrd="7" destOrd="0" presId="urn:microsoft.com/office/officeart/2005/8/layout/vList2"/>
    <dgm:cxn modelId="{6FE1F17B-429D-4436-898C-A7EF57E6BFF9}" type="presParOf" srcId="{F25A4202-5A17-4B1F-955F-EA1461B79F84}" destId="{3C10F46A-C80C-400E-AB43-D5B12F1CEE35}" srcOrd="8" destOrd="0" presId="urn:microsoft.com/office/officeart/2005/8/layout/vList2"/>
    <dgm:cxn modelId="{C9B6E614-0FF0-461C-8C37-0AAB66028593}" type="presParOf" srcId="{F25A4202-5A17-4B1F-955F-EA1461B79F84}" destId="{708AC73B-4D43-4DEA-8629-3FD44630C34F}" srcOrd="9" destOrd="0" presId="urn:microsoft.com/office/officeart/2005/8/layout/vList2"/>
    <dgm:cxn modelId="{9E8B2F14-B216-481C-9FA2-7FD78B0A996C}" type="presParOf" srcId="{F25A4202-5A17-4B1F-955F-EA1461B79F84}" destId="{9841A8E1-3008-424D-BCCE-A02BC81F792B}" srcOrd="10" destOrd="0" presId="urn:microsoft.com/office/officeart/2005/8/layout/vList2"/>
    <dgm:cxn modelId="{B51F9234-E7AE-4FF2-A540-9207B142DA03}" type="presParOf" srcId="{F25A4202-5A17-4B1F-955F-EA1461B79F84}" destId="{49320716-F0FE-4B90-B7E3-227F81AAF5F1}" srcOrd="11" destOrd="0" presId="urn:microsoft.com/office/officeart/2005/8/layout/vList2"/>
    <dgm:cxn modelId="{4A96F9F7-17D8-4879-BB81-6F9C2E3630EC}" type="presParOf" srcId="{F25A4202-5A17-4B1F-955F-EA1461B79F84}" destId="{1AD76B09-3CF2-4108-88C3-8D53B5EE658A}" srcOrd="12" destOrd="0" presId="urn:microsoft.com/office/officeart/2005/8/layout/vList2"/>
    <dgm:cxn modelId="{4B03BE60-7A0B-4C51-84E6-A45EF0C97094}" type="presParOf" srcId="{F25A4202-5A17-4B1F-955F-EA1461B79F84}" destId="{3CA02BD6-F9B6-4D4A-BD71-A00F341019B8}" srcOrd="13" destOrd="0" presId="urn:microsoft.com/office/officeart/2005/8/layout/vList2"/>
    <dgm:cxn modelId="{2B05D71C-3E1B-45DF-97ED-1B1016F2A080}" type="presParOf" srcId="{F25A4202-5A17-4B1F-955F-EA1461B79F84}" destId="{1B36C92D-9C9F-4AFF-9DF7-AE98E478CC66}" srcOrd="14" destOrd="0" presId="urn:microsoft.com/office/officeart/2005/8/layout/vList2"/>
    <dgm:cxn modelId="{858E3814-403D-453C-A870-B6916BC885E4}" type="presParOf" srcId="{F25A4202-5A17-4B1F-955F-EA1461B79F84}" destId="{FDD60FD7-35A2-4BDF-A76B-B9519F1DF17B}" srcOrd="15" destOrd="0" presId="urn:microsoft.com/office/officeart/2005/8/layout/vList2"/>
    <dgm:cxn modelId="{B7AD1C93-499D-4F75-B7C5-12B880D98452}" type="presParOf" srcId="{F25A4202-5A17-4B1F-955F-EA1461B79F84}" destId="{ABA4F987-2F29-41B3-8B49-545955C593FB}" srcOrd="16" destOrd="0" presId="urn:microsoft.com/office/officeart/2005/8/layout/vList2"/>
    <dgm:cxn modelId="{5592BA85-A412-425D-A456-B98EA07972BF}" type="presParOf" srcId="{F25A4202-5A17-4B1F-955F-EA1461B79F84}" destId="{56A57666-5BC7-443F-BF00-3F6C30FE07B5}" srcOrd="17" destOrd="0" presId="urn:microsoft.com/office/officeart/2005/8/layout/vList2"/>
    <dgm:cxn modelId="{2924EE45-7996-4A3A-925A-2B465C6C4E3F}" type="presParOf" srcId="{F25A4202-5A17-4B1F-955F-EA1461B79F84}" destId="{A1302D3E-1736-4BA5-B721-248FE0494ED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8FB34-3094-4AFB-9401-BCDFF90D69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937718-0C36-43DD-BDBA-82AB5B0ED0DE}">
      <dgm:prSet/>
      <dgm:spPr/>
      <dgm:t>
        <a:bodyPr/>
        <a:lstStyle/>
        <a:p>
          <a:r>
            <a:rPr lang="en-GB"/>
            <a:t>Respiratory – increased work of breathing, features of infection or pulmonary oedema?</a:t>
          </a:r>
          <a:endParaRPr lang="en-US"/>
        </a:p>
      </dgm:t>
    </dgm:pt>
    <dgm:pt modelId="{8D8008FD-FAAE-4545-8BBA-B6753CE4FE3F}" type="parTrans" cxnId="{A5346D31-C5C9-4027-A344-ED2C1DE43D32}">
      <dgm:prSet/>
      <dgm:spPr/>
      <dgm:t>
        <a:bodyPr/>
        <a:lstStyle/>
        <a:p>
          <a:endParaRPr lang="en-US"/>
        </a:p>
      </dgm:t>
    </dgm:pt>
    <dgm:pt modelId="{26764EEF-D8FD-4C3E-B0FD-83B65AC8C465}" type="sibTrans" cxnId="{A5346D31-C5C9-4027-A344-ED2C1DE43D32}">
      <dgm:prSet/>
      <dgm:spPr/>
      <dgm:t>
        <a:bodyPr/>
        <a:lstStyle/>
        <a:p>
          <a:endParaRPr lang="en-US"/>
        </a:p>
      </dgm:t>
    </dgm:pt>
    <dgm:pt modelId="{80E5442A-B084-4C96-BF52-B45A5DC7F52E}">
      <dgm:prSet/>
      <dgm:spPr/>
      <dgm:t>
        <a:bodyPr/>
        <a:lstStyle/>
        <a:p>
          <a:r>
            <a:rPr lang="en-GB"/>
            <a:t>Cardiovascular </a:t>
          </a:r>
          <a:endParaRPr lang="en-US"/>
        </a:p>
      </dgm:t>
    </dgm:pt>
    <dgm:pt modelId="{9B48C94E-8906-48BD-86F6-411479E3750D}" type="parTrans" cxnId="{BB1F493D-BAB9-45CC-9421-387FD1E8A22A}">
      <dgm:prSet/>
      <dgm:spPr/>
      <dgm:t>
        <a:bodyPr/>
        <a:lstStyle/>
        <a:p>
          <a:endParaRPr lang="en-US"/>
        </a:p>
      </dgm:t>
    </dgm:pt>
    <dgm:pt modelId="{D2E17D33-F720-4B09-813E-C24EC7E7992B}" type="sibTrans" cxnId="{BB1F493D-BAB9-45CC-9421-387FD1E8A22A}">
      <dgm:prSet/>
      <dgm:spPr/>
      <dgm:t>
        <a:bodyPr/>
        <a:lstStyle/>
        <a:p>
          <a:endParaRPr lang="en-US"/>
        </a:p>
      </dgm:t>
    </dgm:pt>
    <dgm:pt modelId="{B7D67996-A42D-4CB7-938B-B67089DFBE1D}">
      <dgm:prSet/>
      <dgm:spPr/>
      <dgm:t>
        <a:bodyPr/>
        <a:lstStyle/>
        <a:p>
          <a:r>
            <a:rPr lang="en-GB"/>
            <a:t>Pulse – regular vs irregular, tachy vs brady</a:t>
          </a:r>
          <a:endParaRPr lang="en-US"/>
        </a:p>
      </dgm:t>
    </dgm:pt>
    <dgm:pt modelId="{159A280B-27A2-44BB-BEF3-770D82B10595}" type="parTrans" cxnId="{CD24DB23-06CA-4A6B-A281-266A3A7C7AF1}">
      <dgm:prSet/>
      <dgm:spPr/>
      <dgm:t>
        <a:bodyPr/>
        <a:lstStyle/>
        <a:p>
          <a:endParaRPr lang="en-US"/>
        </a:p>
      </dgm:t>
    </dgm:pt>
    <dgm:pt modelId="{650F1451-6469-4C52-9503-34DAA4110983}" type="sibTrans" cxnId="{CD24DB23-06CA-4A6B-A281-266A3A7C7AF1}">
      <dgm:prSet/>
      <dgm:spPr/>
      <dgm:t>
        <a:bodyPr/>
        <a:lstStyle/>
        <a:p>
          <a:endParaRPr lang="en-US"/>
        </a:p>
      </dgm:t>
    </dgm:pt>
    <dgm:pt modelId="{6868B128-4B38-4BAB-A9AB-67E419214010}">
      <dgm:prSet/>
      <dgm:spPr/>
      <dgm:t>
        <a:bodyPr/>
        <a:lstStyle/>
        <a:p>
          <a:r>
            <a:rPr lang="en-GB"/>
            <a:t>BP, Heart murmurs, Carotid bruit </a:t>
          </a:r>
          <a:endParaRPr lang="en-US"/>
        </a:p>
      </dgm:t>
    </dgm:pt>
    <dgm:pt modelId="{D7DA806A-DE46-4685-9FC3-951371AD0CA4}" type="parTrans" cxnId="{C18A2DF1-F7E5-4C5D-A88B-9DF81D04B4B8}">
      <dgm:prSet/>
      <dgm:spPr/>
      <dgm:t>
        <a:bodyPr/>
        <a:lstStyle/>
        <a:p>
          <a:endParaRPr lang="en-US"/>
        </a:p>
      </dgm:t>
    </dgm:pt>
    <dgm:pt modelId="{42BD52F4-7149-41AB-B39C-BCF81F65E3BA}" type="sibTrans" cxnId="{C18A2DF1-F7E5-4C5D-A88B-9DF81D04B4B8}">
      <dgm:prSet/>
      <dgm:spPr/>
      <dgm:t>
        <a:bodyPr/>
        <a:lstStyle/>
        <a:p>
          <a:endParaRPr lang="en-US"/>
        </a:p>
      </dgm:t>
    </dgm:pt>
    <dgm:pt modelId="{3C92C4A5-AEFE-4DA8-AB4E-A3FDF47F460E}">
      <dgm:prSet/>
      <dgm:spPr/>
      <dgm:t>
        <a:bodyPr/>
        <a:lstStyle/>
        <a:p>
          <a:r>
            <a:rPr lang="en-GB"/>
            <a:t>Neurological </a:t>
          </a:r>
          <a:endParaRPr lang="en-US"/>
        </a:p>
      </dgm:t>
    </dgm:pt>
    <dgm:pt modelId="{1CEC4EDF-2947-40E7-ADCA-933302B94D79}" type="parTrans" cxnId="{0A4C89B4-21CA-4308-949A-A03956845A2C}">
      <dgm:prSet/>
      <dgm:spPr/>
      <dgm:t>
        <a:bodyPr/>
        <a:lstStyle/>
        <a:p>
          <a:endParaRPr lang="en-US"/>
        </a:p>
      </dgm:t>
    </dgm:pt>
    <dgm:pt modelId="{6E882607-8EC7-473B-9DF8-38AB8734941F}" type="sibTrans" cxnId="{0A4C89B4-21CA-4308-949A-A03956845A2C}">
      <dgm:prSet/>
      <dgm:spPr/>
      <dgm:t>
        <a:bodyPr/>
        <a:lstStyle/>
        <a:p>
          <a:endParaRPr lang="en-US"/>
        </a:p>
      </dgm:t>
    </dgm:pt>
    <dgm:pt modelId="{F75B6C58-2CF7-4DD6-AA98-0B9424425E30}">
      <dgm:prSet/>
      <dgm:spPr/>
      <dgm:t>
        <a:bodyPr/>
        <a:lstStyle/>
        <a:p>
          <a:r>
            <a:rPr lang="en-GB"/>
            <a:t>Cranial nerve examination – Stroke, Visual impairment </a:t>
          </a:r>
          <a:endParaRPr lang="en-US"/>
        </a:p>
      </dgm:t>
    </dgm:pt>
    <dgm:pt modelId="{2EB8ADB8-F917-4BD0-835A-75FF5AD30670}" type="parTrans" cxnId="{E9F395A3-329A-4EB6-90CF-5FDF34DD734C}">
      <dgm:prSet/>
      <dgm:spPr/>
      <dgm:t>
        <a:bodyPr/>
        <a:lstStyle/>
        <a:p>
          <a:endParaRPr lang="en-US"/>
        </a:p>
      </dgm:t>
    </dgm:pt>
    <dgm:pt modelId="{F1386129-72F2-4B5C-912C-E90F54D820DD}" type="sibTrans" cxnId="{E9F395A3-329A-4EB6-90CF-5FDF34DD734C}">
      <dgm:prSet/>
      <dgm:spPr/>
      <dgm:t>
        <a:bodyPr/>
        <a:lstStyle/>
        <a:p>
          <a:endParaRPr lang="en-US"/>
        </a:p>
      </dgm:t>
    </dgm:pt>
    <dgm:pt modelId="{D53F2C0F-93A4-49DC-BE8A-4A78ADF35E93}">
      <dgm:prSet/>
      <dgm:spPr/>
      <dgm:t>
        <a:bodyPr/>
        <a:lstStyle/>
        <a:p>
          <a:r>
            <a:rPr lang="en-GB"/>
            <a:t>Power/Tone/Reflexes/Sensation/Co-ordination </a:t>
          </a:r>
          <a:endParaRPr lang="en-US"/>
        </a:p>
      </dgm:t>
    </dgm:pt>
    <dgm:pt modelId="{9A421519-D8AB-414B-8273-6DACC9E3E350}" type="parTrans" cxnId="{EF8E82CC-0F74-466D-A6F5-6030E2214B8D}">
      <dgm:prSet/>
      <dgm:spPr/>
      <dgm:t>
        <a:bodyPr/>
        <a:lstStyle/>
        <a:p>
          <a:endParaRPr lang="en-US"/>
        </a:p>
      </dgm:t>
    </dgm:pt>
    <dgm:pt modelId="{C97C44A1-1670-4A57-852A-35494993ADEC}" type="sibTrans" cxnId="{EF8E82CC-0F74-466D-A6F5-6030E2214B8D}">
      <dgm:prSet/>
      <dgm:spPr/>
      <dgm:t>
        <a:bodyPr/>
        <a:lstStyle/>
        <a:p>
          <a:endParaRPr lang="en-US"/>
        </a:p>
      </dgm:t>
    </dgm:pt>
    <dgm:pt modelId="{BC8651E2-1862-4A9C-8CFB-6901B5B4F3A4}">
      <dgm:prSet/>
      <dgm:spPr/>
      <dgm:t>
        <a:bodyPr/>
        <a:lstStyle/>
        <a:p>
          <a:r>
            <a:rPr lang="en-GB"/>
            <a:t>MSK – check for injuries associated with fall (special attention to points making contact with the floor)</a:t>
          </a:r>
          <a:endParaRPr lang="en-US"/>
        </a:p>
      </dgm:t>
    </dgm:pt>
    <dgm:pt modelId="{4100B1E4-C4A6-4773-819F-4DE4735C98F1}" type="parTrans" cxnId="{D7CA115C-1DEF-4F72-924D-3378FFCDA00A}">
      <dgm:prSet/>
      <dgm:spPr/>
      <dgm:t>
        <a:bodyPr/>
        <a:lstStyle/>
        <a:p>
          <a:endParaRPr lang="en-US"/>
        </a:p>
      </dgm:t>
    </dgm:pt>
    <dgm:pt modelId="{03DDA821-2E14-4A80-AF27-47CAD3B258F4}" type="sibTrans" cxnId="{D7CA115C-1DEF-4F72-924D-3378FFCDA00A}">
      <dgm:prSet/>
      <dgm:spPr/>
      <dgm:t>
        <a:bodyPr/>
        <a:lstStyle/>
        <a:p>
          <a:endParaRPr lang="en-US"/>
        </a:p>
      </dgm:t>
    </dgm:pt>
    <dgm:pt modelId="{BB9BF555-4F6F-469E-9E8B-CFBCCFEE3352}" type="pres">
      <dgm:prSet presAssocID="{A828FB34-3094-4AFB-9401-BCDFF90D6950}" presName="linear" presStyleCnt="0">
        <dgm:presLayoutVars>
          <dgm:animLvl val="lvl"/>
          <dgm:resizeHandles val="exact"/>
        </dgm:presLayoutVars>
      </dgm:prSet>
      <dgm:spPr/>
    </dgm:pt>
    <dgm:pt modelId="{BB1C60B6-D9C4-4B0C-B959-1103130EEAD2}" type="pres">
      <dgm:prSet presAssocID="{4F937718-0C36-43DD-BDBA-82AB5B0ED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6F498B-6FC4-4B71-B674-191DE0AE1F1D}" type="pres">
      <dgm:prSet presAssocID="{26764EEF-D8FD-4C3E-B0FD-83B65AC8C465}" presName="spacer" presStyleCnt="0"/>
      <dgm:spPr/>
    </dgm:pt>
    <dgm:pt modelId="{321CC517-ED1F-4691-90E1-DB8F63D7F62D}" type="pres">
      <dgm:prSet presAssocID="{80E5442A-B084-4C96-BF52-B45A5DC7F5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1102BE-1A3C-4E97-B0A4-9BF5FF4D0C10}" type="pres">
      <dgm:prSet presAssocID="{80E5442A-B084-4C96-BF52-B45A5DC7F52E}" presName="childText" presStyleLbl="revTx" presStyleIdx="0" presStyleCnt="2">
        <dgm:presLayoutVars>
          <dgm:bulletEnabled val="1"/>
        </dgm:presLayoutVars>
      </dgm:prSet>
      <dgm:spPr/>
    </dgm:pt>
    <dgm:pt modelId="{0134F599-E4D9-46D6-932D-630E7D5BADFF}" type="pres">
      <dgm:prSet presAssocID="{3C92C4A5-AEFE-4DA8-AB4E-A3FDF47F46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B63E65-9492-4A61-8EC7-6B3D423365CB}" type="pres">
      <dgm:prSet presAssocID="{3C92C4A5-AEFE-4DA8-AB4E-A3FDF47F460E}" presName="childText" presStyleLbl="revTx" presStyleIdx="1" presStyleCnt="2">
        <dgm:presLayoutVars>
          <dgm:bulletEnabled val="1"/>
        </dgm:presLayoutVars>
      </dgm:prSet>
      <dgm:spPr/>
    </dgm:pt>
    <dgm:pt modelId="{D2D9028F-4F7E-49F6-ABB1-1F301B324DD5}" type="pres">
      <dgm:prSet presAssocID="{BC8651E2-1862-4A9C-8CFB-6901B5B4F3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24DB23-06CA-4A6B-A281-266A3A7C7AF1}" srcId="{80E5442A-B084-4C96-BF52-B45A5DC7F52E}" destId="{B7D67996-A42D-4CB7-938B-B67089DFBE1D}" srcOrd="0" destOrd="0" parTransId="{159A280B-27A2-44BB-BEF3-770D82B10595}" sibTransId="{650F1451-6469-4C52-9503-34DAA4110983}"/>
    <dgm:cxn modelId="{ECEF4C2C-7C28-437E-B9E0-478B887A1B18}" type="presOf" srcId="{BC8651E2-1862-4A9C-8CFB-6901B5B4F3A4}" destId="{D2D9028F-4F7E-49F6-ABB1-1F301B324DD5}" srcOrd="0" destOrd="0" presId="urn:microsoft.com/office/officeart/2005/8/layout/vList2"/>
    <dgm:cxn modelId="{A5346D31-C5C9-4027-A344-ED2C1DE43D32}" srcId="{A828FB34-3094-4AFB-9401-BCDFF90D6950}" destId="{4F937718-0C36-43DD-BDBA-82AB5B0ED0DE}" srcOrd="0" destOrd="0" parTransId="{8D8008FD-FAAE-4545-8BBA-B6753CE4FE3F}" sibTransId="{26764EEF-D8FD-4C3E-B0FD-83B65AC8C465}"/>
    <dgm:cxn modelId="{75FAA936-CDFE-4036-96A5-DB2DD2C01058}" type="presOf" srcId="{4F937718-0C36-43DD-BDBA-82AB5B0ED0DE}" destId="{BB1C60B6-D9C4-4B0C-B959-1103130EEAD2}" srcOrd="0" destOrd="0" presId="urn:microsoft.com/office/officeart/2005/8/layout/vList2"/>
    <dgm:cxn modelId="{BB1F493D-BAB9-45CC-9421-387FD1E8A22A}" srcId="{A828FB34-3094-4AFB-9401-BCDFF90D6950}" destId="{80E5442A-B084-4C96-BF52-B45A5DC7F52E}" srcOrd="1" destOrd="0" parTransId="{9B48C94E-8906-48BD-86F6-411479E3750D}" sibTransId="{D2E17D33-F720-4B09-813E-C24EC7E7992B}"/>
    <dgm:cxn modelId="{D7CA115C-1DEF-4F72-924D-3378FFCDA00A}" srcId="{A828FB34-3094-4AFB-9401-BCDFF90D6950}" destId="{BC8651E2-1862-4A9C-8CFB-6901B5B4F3A4}" srcOrd="3" destOrd="0" parTransId="{4100B1E4-C4A6-4773-819F-4DE4735C98F1}" sibTransId="{03DDA821-2E14-4A80-AF27-47CAD3B258F4}"/>
    <dgm:cxn modelId="{D7AA3967-1B3A-41DA-B455-569F2DB76602}" type="presOf" srcId="{B7D67996-A42D-4CB7-938B-B67089DFBE1D}" destId="{AF1102BE-1A3C-4E97-B0A4-9BF5FF4D0C10}" srcOrd="0" destOrd="0" presId="urn:microsoft.com/office/officeart/2005/8/layout/vList2"/>
    <dgm:cxn modelId="{D61D4774-6CA6-451A-B1D7-7105172A3CCB}" type="presOf" srcId="{3C92C4A5-AEFE-4DA8-AB4E-A3FDF47F460E}" destId="{0134F599-E4D9-46D6-932D-630E7D5BADFF}" srcOrd="0" destOrd="0" presId="urn:microsoft.com/office/officeart/2005/8/layout/vList2"/>
    <dgm:cxn modelId="{16BC9D95-0FA8-4B3C-B21D-68997986914E}" type="presOf" srcId="{D53F2C0F-93A4-49DC-BE8A-4A78ADF35E93}" destId="{B3B63E65-9492-4A61-8EC7-6B3D423365CB}" srcOrd="0" destOrd="1" presId="urn:microsoft.com/office/officeart/2005/8/layout/vList2"/>
    <dgm:cxn modelId="{5BBF8A9E-E503-4C3E-9CE1-27408B76E233}" type="presOf" srcId="{F75B6C58-2CF7-4DD6-AA98-0B9424425E30}" destId="{B3B63E65-9492-4A61-8EC7-6B3D423365CB}" srcOrd="0" destOrd="0" presId="urn:microsoft.com/office/officeart/2005/8/layout/vList2"/>
    <dgm:cxn modelId="{E9F395A3-329A-4EB6-90CF-5FDF34DD734C}" srcId="{3C92C4A5-AEFE-4DA8-AB4E-A3FDF47F460E}" destId="{F75B6C58-2CF7-4DD6-AA98-0B9424425E30}" srcOrd="0" destOrd="0" parTransId="{2EB8ADB8-F917-4BD0-835A-75FF5AD30670}" sibTransId="{F1386129-72F2-4B5C-912C-E90F54D820DD}"/>
    <dgm:cxn modelId="{0A4C89B4-21CA-4308-949A-A03956845A2C}" srcId="{A828FB34-3094-4AFB-9401-BCDFF90D6950}" destId="{3C92C4A5-AEFE-4DA8-AB4E-A3FDF47F460E}" srcOrd="2" destOrd="0" parTransId="{1CEC4EDF-2947-40E7-ADCA-933302B94D79}" sibTransId="{6E882607-8EC7-473B-9DF8-38AB8734941F}"/>
    <dgm:cxn modelId="{6DFE54CA-C6F5-4E6E-9E3D-261489BD3E68}" type="presOf" srcId="{6868B128-4B38-4BAB-A9AB-67E419214010}" destId="{AF1102BE-1A3C-4E97-B0A4-9BF5FF4D0C10}" srcOrd="0" destOrd="1" presId="urn:microsoft.com/office/officeart/2005/8/layout/vList2"/>
    <dgm:cxn modelId="{EF8E82CC-0F74-466D-A6F5-6030E2214B8D}" srcId="{3C92C4A5-AEFE-4DA8-AB4E-A3FDF47F460E}" destId="{D53F2C0F-93A4-49DC-BE8A-4A78ADF35E93}" srcOrd="1" destOrd="0" parTransId="{9A421519-D8AB-414B-8273-6DACC9E3E350}" sibTransId="{C97C44A1-1670-4A57-852A-35494993ADEC}"/>
    <dgm:cxn modelId="{224827D4-266C-4545-A163-D6AD9577805E}" type="presOf" srcId="{A828FB34-3094-4AFB-9401-BCDFF90D6950}" destId="{BB9BF555-4F6F-469E-9E8B-CFBCCFEE3352}" srcOrd="0" destOrd="0" presId="urn:microsoft.com/office/officeart/2005/8/layout/vList2"/>
    <dgm:cxn modelId="{C18A2DF1-F7E5-4C5D-A88B-9DF81D04B4B8}" srcId="{80E5442A-B084-4C96-BF52-B45A5DC7F52E}" destId="{6868B128-4B38-4BAB-A9AB-67E419214010}" srcOrd="1" destOrd="0" parTransId="{D7DA806A-DE46-4685-9FC3-951371AD0CA4}" sibTransId="{42BD52F4-7149-41AB-B39C-BCF81F65E3BA}"/>
    <dgm:cxn modelId="{A72B99F3-C71A-4291-A0AC-793AEBE244EB}" type="presOf" srcId="{80E5442A-B084-4C96-BF52-B45A5DC7F52E}" destId="{321CC517-ED1F-4691-90E1-DB8F63D7F62D}" srcOrd="0" destOrd="0" presId="urn:microsoft.com/office/officeart/2005/8/layout/vList2"/>
    <dgm:cxn modelId="{DEBC5972-4242-4C1C-8981-E4C104D41FB4}" type="presParOf" srcId="{BB9BF555-4F6F-469E-9E8B-CFBCCFEE3352}" destId="{BB1C60B6-D9C4-4B0C-B959-1103130EEAD2}" srcOrd="0" destOrd="0" presId="urn:microsoft.com/office/officeart/2005/8/layout/vList2"/>
    <dgm:cxn modelId="{1F24BFB5-3BA8-4A40-BF1E-0F4D8D0509C3}" type="presParOf" srcId="{BB9BF555-4F6F-469E-9E8B-CFBCCFEE3352}" destId="{156F498B-6FC4-4B71-B674-191DE0AE1F1D}" srcOrd="1" destOrd="0" presId="urn:microsoft.com/office/officeart/2005/8/layout/vList2"/>
    <dgm:cxn modelId="{DBB70951-DEF9-4250-868F-A4119467E202}" type="presParOf" srcId="{BB9BF555-4F6F-469E-9E8B-CFBCCFEE3352}" destId="{321CC517-ED1F-4691-90E1-DB8F63D7F62D}" srcOrd="2" destOrd="0" presId="urn:microsoft.com/office/officeart/2005/8/layout/vList2"/>
    <dgm:cxn modelId="{19DE48C7-1146-4F86-9199-ED85142B8931}" type="presParOf" srcId="{BB9BF555-4F6F-469E-9E8B-CFBCCFEE3352}" destId="{AF1102BE-1A3C-4E97-B0A4-9BF5FF4D0C10}" srcOrd="3" destOrd="0" presId="urn:microsoft.com/office/officeart/2005/8/layout/vList2"/>
    <dgm:cxn modelId="{D080B634-4DBD-4723-9147-4F17DEEC9292}" type="presParOf" srcId="{BB9BF555-4F6F-469E-9E8B-CFBCCFEE3352}" destId="{0134F599-E4D9-46D6-932D-630E7D5BADFF}" srcOrd="4" destOrd="0" presId="urn:microsoft.com/office/officeart/2005/8/layout/vList2"/>
    <dgm:cxn modelId="{B48730AB-E2A0-42A9-A4D9-821572491BC2}" type="presParOf" srcId="{BB9BF555-4F6F-469E-9E8B-CFBCCFEE3352}" destId="{B3B63E65-9492-4A61-8EC7-6B3D423365CB}" srcOrd="5" destOrd="0" presId="urn:microsoft.com/office/officeart/2005/8/layout/vList2"/>
    <dgm:cxn modelId="{E5730294-54DF-4DBA-9877-608EAEEDB4A1}" type="presParOf" srcId="{BB9BF555-4F6F-469E-9E8B-CFBCCFEE3352}" destId="{D2D9028F-4F7E-49F6-ABB1-1F301B324D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061F1-7871-473A-B880-4984101C73C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A08205-9F4D-4875-ABFF-E264D1DC69E1}">
      <dgm:prSet/>
      <dgm:spPr/>
      <dgm:t>
        <a:bodyPr/>
        <a:lstStyle/>
        <a:p>
          <a:r>
            <a:rPr lang="en-GB"/>
            <a:t>Timed Up &amp; Go Test </a:t>
          </a:r>
          <a:endParaRPr lang="en-US"/>
        </a:p>
      </dgm:t>
    </dgm:pt>
    <dgm:pt modelId="{0EA51F7A-E54A-4EEE-A8D1-AC833A01CA1E}" type="parTrans" cxnId="{C58C1020-A379-45D1-A3CA-94AD7CCB45F4}">
      <dgm:prSet/>
      <dgm:spPr/>
      <dgm:t>
        <a:bodyPr/>
        <a:lstStyle/>
        <a:p>
          <a:endParaRPr lang="en-US"/>
        </a:p>
      </dgm:t>
    </dgm:pt>
    <dgm:pt modelId="{69630AFF-762D-444B-9181-BE51C6907EC6}" type="sibTrans" cxnId="{C58C1020-A379-45D1-A3CA-94AD7CCB45F4}">
      <dgm:prSet/>
      <dgm:spPr/>
      <dgm:t>
        <a:bodyPr/>
        <a:lstStyle/>
        <a:p>
          <a:endParaRPr lang="en-US"/>
        </a:p>
      </dgm:t>
    </dgm:pt>
    <dgm:pt modelId="{286535A3-2779-4F3F-AF59-2B79A68DA7C9}">
      <dgm:prSet/>
      <dgm:spPr/>
      <dgm:t>
        <a:bodyPr/>
        <a:lstStyle/>
        <a:p>
          <a:r>
            <a:rPr lang="en-GB"/>
            <a:t>Time person getting up from chair without using their arms, walk 3 meters, turn, return to the chair, and sit down</a:t>
          </a:r>
          <a:endParaRPr lang="en-US"/>
        </a:p>
      </dgm:t>
    </dgm:pt>
    <dgm:pt modelId="{57552436-B86A-47E9-A188-FBB8F85D4819}" type="parTrans" cxnId="{374F1B38-55E2-4282-92A9-E76F57168266}">
      <dgm:prSet/>
      <dgm:spPr/>
      <dgm:t>
        <a:bodyPr/>
        <a:lstStyle/>
        <a:p>
          <a:endParaRPr lang="en-US"/>
        </a:p>
      </dgm:t>
    </dgm:pt>
    <dgm:pt modelId="{CB51F815-2181-4325-9EAA-41F13F5CD011}" type="sibTrans" cxnId="{374F1B38-55E2-4282-92A9-E76F57168266}">
      <dgm:prSet/>
      <dgm:spPr/>
      <dgm:t>
        <a:bodyPr/>
        <a:lstStyle/>
        <a:p>
          <a:endParaRPr lang="en-US"/>
        </a:p>
      </dgm:t>
    </dgm:pt>
    <dgm:pt modelId="{22CDC775-C1E8-4AC1-A0A3-6981FA4E8C32}">
      <dgm:prSet/>
      <dgm:spPr/>
      <dgm:t>
        <a:bodyPr/>
        <a:lstStyle/>
        <a:p>
          <a:r>
            <a:rPr lang="en-GB"/>
            <a:t>If person usually uses walking aid this can be used in the test </a:t>
          </a:r>
          <a:endParaRPr lang="en-US"/>
        </a:p>
      </dgm:t>
    </dgm:pt>
    <dgm:pt modelId="{2DA56275-F224-4172-8A6C-EC17334A044E}" type="parTrans" cxnId="{A707F8E4-C77B-49B3-84B2-8088BC0A92EA}">
      <dgm:prSet/>
      <dgm:spPr/>
      <dgm:t>
        <a:bodyPr/>
        <a:lstStyle/>
        <a:p>
          <a:endParaRPr lang="en-US"/>
        </a:p>
      </dgm:t>
    </dgm:pt>
    <dgm:pt modelId="{033AC936-21EB-4F1F-85AD-14EF273BEC1F}" type="sibTrans" cxnId="{A707F8E4-C77B-49B3-84B2-8088BC0A92EA}">
      <dgm:prSet/>
      <dgm:spPr/>
      <dgm:t>
        <a:bodyPr/>
        <a:lstStyle/>
        <a:p>
          <a:endParaRPr lang="en-US"/>
        </a:p>
      </dgm:t>
    </dgm:pt>
    <dgm:pt modelId="{906EFE9C-3EB0-4060-9CFB-15581A947455}">
      <dgm:prSet/>
      <dgm:spPr/>
      <dgm:t>
        <a:bodyPr/>
        <a:lstStyle/>
        <a:p>
          <a:r>
            <a:rPr lang="en-GB"/>
            <a:t>Observe postural stability, gait, stride length, and sway </a:t>
          </a:r>
          <a:endParaRPr lang="en-US"/>
        </a:p>
      </dgm:t>
    </dgm:pt>
    <dgm:pt modelId="{3CE8094B-6E63-4126-A5C0-475A1FB78964}" type="parTrans" cxnId="{CE484CEE-B623-4508-ACE9-02C892F8845F}">
      <dgm:prSet/>
      <dgm:spPr/>
      <dgm:t>
        <a:bodyPr/>
        <a:lstStyle/>
        <a:p>
          <a:endParaRPr lang="en-US"/>
        </a:p>
      </dgm:t>
    </dgm:pt>
    <dgm:pt modelId="{B2B16E92-E419-414E-98C9-176C7D9A99AD}" type="sibTrans" cxnId="{CE484CEE-B623-4508-ACE9-02C892F8845F}">
      <dgm:prSet/>
      <dgm:spPr/>
      <dgm:t>
        <a:bodyPr/>
        <a:lstStyle/>
        <a:p>
          <a:endParaRPr lang="en-US"/>
        </a:p>
      </dgm:t>
    </dgm:pt>
    <dgm:pt modelId="{FF1CD98C-616F-4164-8304-7BDF8F9856BE}">
      <dgm:prSet/>
      <dgm:spPr/>
      <dgm:t>
        <a:bodyPr/>
        <a:lstStyle/>
        <a:p>
          <a:r>
            <a:rPr lang="en-GB"/>
            <a:t>Score of 12-15 seconds or more indicates high risk of falls </a:t>
          </a:r>
          <a:endParaRPr lang="en-US"/>
        </a:p>
      </dgm:t>
    </dgm:pt>
    <dgm:pt modelId="{2266FF63-5383-43BF-9D78-3C90AFF673BF}" type="parTrans" cxnId="{7A5E9E69-001D-45F0-A417-E35975593C5A}">
      <dgm:prSet/>
      <dgm:spPr/>
      <dgm:t>
        <a:bodyPr/>
        <a:lstStyle/>
        <a:p>
          <a:endParaRPr lang="en-US"/>
        </a:p>
      </dgm:t>
    </dgm:pt>
    <dgm:pt modelId="{7B447E07-FD89-483C-AE9A-7CDF236FDF6A}" type="sibTrans" cxnId="{7A5E9E69-001D-45F0-A417-E35975593C5A}">
      <dgm:prSet/>
      <dgm:spPr/>
      <dgm:t>
        <a:bodyPr/>
        <a:lstStyle/>
        <a:p>
          <a:endParaRPr lang="en-US"/>
        </a:p>
      </dgm:t>
    </dgm:pt>
    <dgm:pt modelId="{FAA032A4-93FC-4B2B-8AF8-39602499371D}">
      <dgm:prSet/>
      <dgm:spPr/>
      <dgm:t>
        <a:bodyPr/>
        <a:lstStyle/>
        <a:p>
          <a:r>
            <a:rPr lang="en-GB"/>
            <a:t>Turn 180</a:t>
          </a:r>
          <a:r>
            <a:rPr lang="en-GB" baseline="30000"/>
            <a:t>o</a:t>
          </a:r>
          <a:r>
            <a:rPr lang="en-GB"/>
            <a:t> Test</a:t>
          </a:r>
          <a:endParaRPr lang="en-US"/>
        </a:p>
      </dgm:t>
    </dgm:pt>
    <dgm:pt modelId="{B1DBCBAE-AE43-4DC2-88DF-899ED2FD37FD}" type="parTrans" cxnId="{C2DED3D2-C11E-47C5-94F7-22F99396D895}">
      <dgm:prSet/>
      <dgm:spPr/>
      <dgm:t>
        <a:bodyPr/>
        <a:lstStyle/>
        <a:p>
          <a:endParaRPr lang="en-US"/>
        </a:p>
      </dgm:t>
    </dgm:pt>
    <dgm:pt modelId="{21ED703E-B676-4E8E-8F72-92BDAB17C21D}" type="sibTrans" cxnId="{C2DED3D2-C11E-47C5-94F7-22F99396D895}">
      <dgm:prSet/>
      <dgm:spPr/>
      <dgm:t>
        <a:bodyPr/>
        <a:lstStyle/>
        <a:p>
          <a:endParaRPr lang="en-US"/>
        </a:p>
      </dgm:t>
    </dgm:pt>
    <dgm:pt modelId="{76DEA549-F785-48CA-862E-0479D58BE986}">
      <dgm:prSet/>
      <dgm:spPr/>
      <dgm:t>
        <a:bodyPr/>
        <a:lstStyle/>
        <a:p>
          <a:r>
            <a:rPr lang="en-GB"/>
            <a:t>Ask patient to stand and step around until they are facing the opposite direction </a:t>
          </a:r>
          <a:endParaRPr lang="en-US"/>
        </a:p>
      </dgm:t>
    </dgm:pt>
    <dgm:pt modelId="{7F19E70B-EA00-4EAD-A98A-2164FF4E7724}" type="parTrans" cxnId="{928D1699-1DBB-4CF1-9B5F-F4CB0AB895AF}">
      <dgm:prSet/>
      <dgm:spPr/>
      <dgm:t>
        <a:bodyPr/>
        <a:lstStyle/>
        <a:p>
          <a:endParaRPr lang="en-US"/>
        </a:p>
      </dgm:t>
    </dgm:pt>
    <dgm:pt modelId="{BDAF8A0D-02CC-4737-AB1B-E6ABE9C34824}" type="sibTrans" cxnId="{928D1699-1DBB-4CF1-9B5F-F4CB0AB895AF}">
      <dgm:prSet/>
      <dgm:spPr/>
      <dgm:t>
        <a:bodyPr/>
        <a:lstStyle/>
        <a:p>
          <a:endParaRPr lang="en-US"/>
        </a:p>
      </dgm:t>
    </dgm:pt>
    <dgm:pt modelId="{1CDC805E-41B2-4BE4-B0F0-AF9526F4A230}">
      <dgm:prSet/>
      <dgm:spPr/>
      <dgm:t>
        <a:bodyPr/>
        <a:lstStyle/>
        <a:p>
          <a:r>
            <a:rPr lang="en-GB"/>
            <a:t>More than 4 steps indicates the need to consider further assessment </a:t>
          </a:r>
          <a:endParaRPr lang="en-US"/>
        </a:p>
      </dgm:t>
    </dgm:pt>
    <dgm:pt modelId="{91D69DD0-8FAB-456F-B91C-DEB357615DFE}" type="parTrans" cxnId="{955FB520-F7EE-4E56-A071-2FF91D1D573C}">
      <dgm:prSet/>
      <dgm:spPr/>
      <dgm:t>
        <a:bodyPr/>
        <a:lstStyle/>
        <a:p>
          <a:endParaRPr lang="en-US"/>
        </a:p>
      </dgm:t>
    </dgm:pt>
    <dgm:pt modelId="{7620C857-8BCA-4021-9565-6FC37CD9DF1B}" type="sibTrans" cxnId="{955FB520-F7EE-4E56-A071-2FF91D1D573C}">
      <dgm:prSet/>
      <dgm:spPr/>
      <dgm:t>
        <a:bodyPr/>
        <a:lstStyle/>
        <a:p>
          <a:endParaRPr lang="en-US"/>
        </a:p>
      </dgm:t>
    </dgm:pt>
    <dgm:pt modelId="{81DC8A73-332D-450D-9512-BC15A9C571F5}" type="pres">
      <dgm:prSet presAssocID="{98D061F1-7871-473A-B880-4984101C73C8}" presName="linear" presStyleCnt="0">
        <dgm:presLayoutVars>
          <dgm:dir/>
          <dgm:animLvl val="lvl"/>
          <dgm:resizeHandles val="exact"/>
        </dgm:presLayoutVars>
      </dgm:prSet>
      <dgm:spPr/>
    </dgm:pt>
    <dgm:pt modelId="{E908CB88-00A4-4C76-8620-F1E3CFCBA3FA}" type="pres">
      <dgm:prSet presAssocID="{A9A08205-9F4D-4875-ABFF-E264D1DC69E1}" presName="parentLin" presStyleCnt="0"/>
      <dgm:spPr/>
    </dgm:pt>
    <dgm:pt modelId="{D59CBE43-C8F5-40D3-8479-EAF7F324E08C}" type="pres">
      <dgm:prSet presAssocID="{A9A08205-9F4D-4875-ABFF-E264D1DC69E1}" presName="parentLeftMargin" presStyleLbl="node1" presStyleIdx="0" presStyleCnt="2"/>
      <dgm:spPr/>
    </dgm:pt>
    <dgm:pt modelId="{8AF9BED0-2BD4-4A69-82EC-3E3A7FD4444C}" type="pres">
      <dgm:prSet presAssocID="{A9A08205-9F4D-4875-ABFF-E264D1DC69E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6A1B31-2EB8-470E-9A86-215B1631B7F6}" type="pres">
      <dgm:prSet presAssocID="{A9A08205-9F4D-4875-ABFF-E264D1DC69E1}" presName="negativeSpace" presStyleCnt="0"/>
      <dgm:spPr/>
    </dgm:pt>
    <dgm:pt modelId="{37409185-E400-4876-9F35-9EC9D7A8110C}" type="pres">
      <dgm:prSet presAssocID="{A9A08205-9F4D-4875-ABFF-E264D1DC69E1}" presName="childText" presStyleLbl="conFgAcc1" presStyleIdx="0" presStyleCnt="2">
        <dgm:presLayoutVars>
          <dgm:bulletEnabled val="1"/>
        </dgm:presLayoutVars>
      </dgm:prSet>
      <dgm:spPr/>
    </dgm:pt>
    <dgm:pt modelId="{DE0CBF47-E1D0-40E5-B66E-CD64BEC33807}" type="pres">
      <dgm:prSet presAssocID="{69630AFF-762D-444B-9181-BE51C6907EC6}" presName="spaceBetweenRectangles" presStyleCnt="0"/>
      <dgm:spPr/>
    </dgm:pt>
    <dgm:pt modelId="{A422F454-005E-40F6-A964-935F50355DAB}" type="pres">
      <dgm:prSet presAssocID="{FAA032A4-93FC-4B2B-8AF8-39602499371D}" presName="parentLin" presStyleCnt="0"/>
      <dgm:spPr/>
    </dgm:pt>
    <dgm:pt modelId="{58BD3F87-3B15-48A8-B5A6-489554AEF48F}" type="pres">
      <dgm:prSet presAssocID="{FAA032A4-93FC-4B2B-8AF8-39602499371D}" presName="parentLeftMargin" presStyleLbl="node1" presStyleIdx="0" presStyleCnt="2"/>
      <dgm:spPr/>
    </dgm:pt>
    <dgm:pt modelId="{700B0913-36B7-4CA8-8D71-655CBB8A51E0}" type="pres">
      <dgm:prSet presAssocID="{FAA032A4-93FC-4B2B-8AF8-3960249937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FBD3DF-124B-4E40-A3C1-B0CE07F1FD96}" type="pres">
      <dgm:prSet presAssocID="{FAA032A4-93FC-4B2B-8AF8-39602499371D}" presName="negativeSpace" presStyleCnt="0"/>
      <dgm:spPr/>
    </dgm:pt>
    <dgm:pt modelId="{63399BA3-06A1-4027-BD56-99C3B832E5D3}" type="pres">
      <dgm:prSet presAssocID="{FAA032A4-93FC-4B2B-8AF8-3960249937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A7F1F05-57E8-4AA4-8B1E-16264D19521B}" type="presOf" srcId="{76DEA549-F785-48CA-862E-0479D58BE986}" destId="{63399BA3-06A1-4027-BD56-99C3B832E5D3}" srcOrd="0" destOrd="0" presId="urn:microsoft.com/office/officeart/2005/8/layout/list1"/>
    <dgm:cxn modelId="{79D64007-69FC-41E0-ABA7-A8DD00F01F3A}" type="presOf" srcId="{A9A08205-9F4D-4875-ABFF-E264D1DC69E1}" destId="{D59CBE43-C8F5-40D3-8479-EAF7F324E08C}" srcOrd="0" destOrd="0" presId="urn:microsoft.com/office/officeart/2005/8/layout/list1"/>
    <dgm:cxn modelId="{3D70A91C-1529-41ED-8780-59D2EFD8611C}" type="presOf" srcId="{FF1CD98C-616F-4164-8304-7BDF8F9856BE}" destId="{37409185-E400-4876-9F35-9EC9D7A8110C}" srcOrd="0" destOrd="3" presId="urn:microsoft.com/office/officeart/2005/8/layout/list1"/>
    <dgm:cxn modelId="{C58C1020-A379-45D1-A3CA-94AD7CCB45F4}" srcId="{98D061F1-7871-473A-B880-4984101C73C8}" destId="{A9A08205-9F4D-4875-ABFF-E264D1DC69E1}" srcOrd="0" destOrd="0" parTransId="{0EA51F7A-E54A-4EEE-A8D1-AC833A01CA1E}" sibTransId="{69630AFF-762D-444B-9181-BE51C6907EC6}"/>
    <dgm:cxn modelId="{955FB520-F7EE-4E56-A071-2FF91D1D573C}" srcId="{FAA032A4-93FC-4B2B-8AF8-39602499371D}" destId="{1CDC805E-41B2-4BE4-B0F0-AF9526F4A230}" srcOrd="1" destOrd="0" parTransId="{91D69DD0-8FAB-456F-B91C-DEB357615DFE}" sibTransId="{7620C857-8BCA-4021-9565-6FC37CD9DF1B}"/>
    <dgm:cxn modelId="{59A48737-F6C4-42D8-A422-DD51633F86D8}" type="presOf" srcId="{98D061F1-7871-473A-B880-4984101C73C8}" destId="{81DC8A73-332D-450D-9512-BC15A9C571F5}" srcOrd="0" destOrd="0" presId="urn:microsoft.com/office/officeart/2005/8/layout/list1"/>
    <dgm:cxn modelId="{374F1B38-55E2-4282-92A9-E76F57168266}" srcId="{A9A08205-9F4D-4875-ABFF-E264D1DC69E1}" destId="{286535A3-2779-4F3F-AF59-2B79A68DA7C9}" srcOrd="0" destOrd="0" parTransId="{57552436-B86A-47E9-A188-FBB8F85D4819}" sibTransId="{CB51F815-2181-4325-9EAA-41F13F5CD011}"/>
    <dgm:cxn modelId="{0C67793B-42AD-49E9-83A2-F2108FB9DAC9}" type="presOf" srcId="{906EFE9C-3EB0-4060-9CFB-15581A947455}" destId="{37409185-E400-4876-9F35-9EC9D7A8110C}" srcOrd="0" destOrd="2" presId="urn:microsoft.com/office/officeart/2005/8/layout/list1"/>
    <dgm:cxn modelId="{E8543D61-B8C6-40B2-BE48-3163F10D2054}" type="presOf" srcId="{1CDC805E-41B2-4BE4-B0F0-AF9526F4A230}" destId="{63399BA3-06A1-4027-BD56-99C3B832E5D3}" srcOrd="0" destOrd="1" presId="urn:microsoft.com/office/officeart/2005/8/layout/list1"/>
    <dgm:cxn modelId="{7A5E9E69-001D-45F0-A417-E35975593C5A}" srcId="{A9A08205-9F4D-4875-ABFF-E264D1DC69E1}" destId="{FF1CD98C-616F-4164-8304-7BDF8F9856BE}" srcOrd="3" destOrd="0" parTransId="{2266FF63-5383-43BF-9D78-3C90AFF673BF}" sibTransId="{7B447E07-FD89-483C-AE9A-7CDF236FDF6A}"/>
    <dgm:cxn modelId="{9383A97E-B6DB-409B-AC03-3B33E8F12662}" type="presOf" srcId="{A9A08205-9F4D-4875-ABFF-E264D1DC69E1}" destId="{8AF9BED0-2BD4-4A69-82EC-3E3A7FD4444C}" srcOrd="1" destOrd="0" presId="urn:microsoft.com/office/officeart/2005/8/layout/list1"/>
    <dgm:cxn modelId="{05A89C8F-BA90-4784-968B-1FB62308841C}" type="presOf" srcId="{22CDC775-C1E8-4AC1-A0A3-6981FA4E8C32}" destId="{37409185-E400-4876-9F35-9EC9D7A8110C}" srcOrd="0" destOrd="1" presId="urn:microsoft.com/office/officeart/2005/8/layout/list1"/>
    <dgm:cxn modelId="{928D1699-1DBB-4CF1-9B5F-F4CB0AB895AF}" srcId="{FAA032A4-93FC-4B2B-8AF8-39602499371D}" destId="{76DEA549-F785-48CA-862E-0479D58BE986}" srcOrd="0" destOrd="0" parTransId="{7F19E70B-EA00-4EAD-A98A-2164FF4E7724}" sibTransId="{BDAF8A0D-02CC-4737-AB1B-E6ABE9C34824}"/>
    <dgm:cxn modelId="{440E4DAF-5FFF-45B4-AFCE-EB25A8F8E376}" type="presOf" srcId="{FAA032A4-93FC-4B2B-8AF8-39602499371D}" destId="{700B0913-36B7-4CA8-8D71-655CBB8A51E0}" srcOrd="1" destOrd="0" presId="urn:microsoft.com/office/officeart/2005/8/layout/list1"/>
    <dgm:cxn modelId="{8601C1BF-9493-4333-B7CB-382C08231BAA}" type="presOf" srcId="{286535A3-2779-4F3F-AF59-2B79A68DA7C9}" destId="{37409185-E400-4876-9F35-9EC9D7A8110C}" srcOrd="0" destOrd="0" presId="urn:microsoft.com/office/officeart/2005/8/layout/list1"/>
    <dgm:cxn modelId="{C2DED3D2-C11E-47C5-94F7-22F99396D895}" srcId="{98D061F1-7871-473A-B880-4984101C73C8}" destId="{FAA032A4-93FC-4B2B-8AF8-39602499371D}" srcOrd="1" destOrd="0" parTransId="{B1DBCBAE-AE43-4DC2-88DF-899ED2FD37FD}" sibTransId="{21ED703E-B676-4E8E-8F72-92BDAB17C21D}"/>
    <dgm:cxn modelId="{50C194D8-0D11-4E21-B1FF-2B7AC6A53BA0}" type="presOf" srcId="{FAA032A4-93FC-4B2B-8AF8-39602499371D}" destId="{58BD3F87-3B15-48A8-B5A6-489554AEF48F}" srcOrd="0" destOrd="0" presId="urn:microsoft.com/office/officeart/2005/8/layout/list1"/>
    <dgm:cxn modelId="{A707F8E4-C77B-49B3-84B2-8088BC0A92EA}" srcId="{A9A08205-9F4D-4875-ABFF-E264D1DC69E1}" destId="{22CDC775-C1E8-4AC1-A0A3-6981FA4E8C32}" srcOrd="1" destOrd="0" parTransId="{2DA56275-F224-4172-8A6C-EC17334A044E}" sibTransId="{033AC936-21EB-4F1F-85AD-14EF273BEC1F}"/>
    <dgm:cxn modelId="{CE484CEE-B623-4508-ACE9-02C892F8845F}" srcId="{A9A08205-9F4D-4875-ABFF-E264D1DC69E1}" destId="{906EFE9C-3EB0-4060-9CFB-15581A947455}" srcOrd="2" destOrd="0" parTransId="{3CE8094B-6E63-4126-A5C0-475A1FB78964}" sibTransId="{B2B16E92-E419-414E-98C9-176C7D9A99AD}"/>
    <dgm:cxn modelId="{C75BEA18-1639-4699-9988-E382935948C0}" type="presParOf" srcId="{81DC8A73-332D-450D-9512-BC15A9C571F5}" destId="{E908CB88-00A4-4C76-8620-F1E3CFCBA3FA}" srcOrd="0" destOrd="0" presId="urn:microsoft.com/office/officeart/2005/8/layout/list1"/>
    <dgm:cxn modelId="{99E8E9D8-4395-407F-B2F4-14F0F7939ACA}" type="presParOf" srcId="{E908CB88-00A4-4C76-8620-F1E3CFCBA3FA}" destId="{D59CBE43-C8F5-40D3-8479-EAF7F324E08C}" srcOrd="0" destOrd="0" presId="urn:microsoft.com/office/officeart/2005/8/layout/list1"/>
    <dgm:cxn modelId="{B920E691-8446-436F-A2B6-5206B9DC8623}" type="presParOf" srcId="{E908CB88-00A4-4C76-8620-F1E3CFCBA3FA}" destId="{8AF9BED0-2BD4-4A69-82EC-3E3A7FD4444C}" srcOrd="1" destOrd="0" presId="urn:microsoft.com/office/officeart/2005/8/layout/list1"/>
    <dgm:cxn modelId="{81D400E4-86F9-4D9E-BF55-467234D06CA1}" type="presParOf" srcId="{81DC8A73-332D-450D-9512-BC15A9C571F5}" destId="{146A1B31-2EB8-470E-9A86-215B1631B7F6}" srcOrd="1" destOrd="0" presId="urn:microsoft.com/office/officeart/2005/8/layout/list1"/>
    <dgm:cxn modelId="{5DEA7F46-0A0B-4B9C-BC19-A7FC282FAE72}" type="presParOf" srcId="{81DC8A73-332D-450D-9512-BC15A9C571F5}" destId="{37409185-E400-4876-9F35-9EC9D7A8110C}" srcOrd="2" destOrd="0" presId="urn:microsoft.com/office/officeart/2005/8/layout/list1"/>
    <dgm:cxn modelId="{00164638-FE2F-4007-9CA0-A85014686AE0}" type="presParOf" srcId="{81DC8A73-332D-450D-9512-BC15A9C571F5}" destId="{DE0CBF47-E1D0-40E5-B66E-CD64BEC33807}" srcOrd="3" destOrd="0" presId="urn:microsoft.com/office/officeart/2005/8/layout/list1"/>
    <dgm:cxn modelId="{49CF81A1-571B-4F7E-8E9E-4F6C9432E509}" type="presParOf" srcId="{81DC8A73-332D-450D-9512-BC15A9C571F5}" destId="{A422F454-005E-40F6-A964-935F50355DAB}" srcOrd="4" destOrd="0" presId="urn:microsoft.com/office/officeart/2005/8/layout/list1"/>
    <dgm:cxn modelId="{6A99C688-9A29-4831-ACC0-11D83519E194}" type="presParOf" srcId="{A422F454-005E-40F6-A964-935F50355DAB}" destId="{58BD3F87-3B15-48A8-B5A6-489554AEF48F}" srcOrd="0" destOrd="0" presId="urn:microsoft.com/office/officeart/2005/8/layout/list1"/>
    <dgm:cxn modelId="{6298C0F0-92C4-4272-929A-EDA092A02A77}" type="presParOf" srcId="{A422F454-005E-40F6-A964-935F50355DAB}" destId="{700B0913-36B7-4CA8-8D71-655CBB8A51E0}" srcOrd="1" destOrd="0" presId="urn:microsoft.com/office/officeart/2005/8/layout/list1"/>
    <dgm:cxn modelId="{93C08D82-86C2-40AD-945D-7259F766EA7F}" type="presParOf" srcId="{81DC8A73-332D-450D-9512-BC15A9C571F5}" destId="{B1FBD3DF-124B-4E40-A3C1-B0CE07F1FD96}" srcOrd="5" destOrd="0" presId="urn:microsoft.com/office/officeart/2005/8/layout/list1"/>
    <dgm:cxn modelId="{576FB077-3E85-4764-A7A4-7B5B0C0AC0F7}" type="presParOf" srcId="{81DC8A73-332D-450D-9512-BC15A9C571F5}" destId="{63399BA3-06A1-4027-BD56-99C3B832E5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068BE-0B04-4CEE-8EB0-0DB0F32B54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B1A8CB-43FD-4B12-8E1F-E39214D86881}">
      <dgm:prSet/>
      <dgm:spPr/>
      <dgm:t>
        <a:bodyPr/>
        <a:lstStyle/>
        <a:p>
          <a:r>
            <a:rPr lang="en-GB"/>
            <a:t>Painful hip/clinical signs of any fracture OR moderate harm fall – doctor review in 30 minutes </a:t>
          </a:r>
          <a:endParaRPr lang="en-US"/>
        </a:p>
      </dgm:t>
    </dgm:pt>
    <dgm:pt modelId="{AD2A56E4-B4D0-47A1-B3F6-A0AA91586E5B}" type="parTrans" cxnId="{213CF5C3-71B7-4799-AEC7-83B3159F60D8}">
      <dgm:prSet/>
      <dgm:spPr/>
      <dgm:t>
        <a:bodyPr/>
        <a:lstStyle/>
        <a:p>
          <a:endParaRPr lang="en-US"/>
        </a:p>
      </dgm:t>
    </dgm:pt>
    <dgm:pt modelId="{5D11DDCE-D60C-431E-8FE4-E2714054EF26}" type="sibTrans" cxnId="{213CF5C3-71B7-4799-AEC7-83B3159F60D8}">
      <dgm:prSet/>
      <dgm:spPr/>
      <dgm:t>
        <a:bodyPr/>
        <a:lstStyle/>
        <a:p>
          <a:endParaRPr lang="en-US"/>
        </a:p>
      </dgm:t>
    </dgm:pt>
    <dgm:pt modelId="{7BA88ADC-A35E-417C-B9CF-1F5020A109A0}">
      <dgm:prSet/>
      <dgm:spPr/>
      <dgm:t>
        <a:bodyPr/>
        <a:lstStyle/>
        <a:p>
          <a:r>
            <a:rPr lang="en-GB"/>
            <a:t>Head injury with GCS &lt;13 on initial assessment or reducing – urgent doctor review </a:t>
          </a:r>
          <a:endParaRPr lang="en-US"/>
        </a:p>
      </dgm:t>
    </dgm:pt>
    <dgm:pt modelId="{977EFB1D-204D-45F3-B2EE-E25832C21EFE}" type="parTrans" cxnId="{D4380226-0A47-48D0-97EE-CA017FAB9D5A}">
      <dgm:prSet/>
      <dgm:spPr/>
      <dgm:t>
        <a:bodyPr/>
        <a:lstStyle/>
        <a:p>
          <a:endParaRPr lang="en-US"/>
        </a:p>
      </dgm:t>
    </dgm:pt>
    <dgm:pt modelId="{B30EEB35-2C06-4CD3-A559-C7F73930C9D2}" type="sibTrans" cxnId="{D4380226-0A47-48D0-97EE-CA017FAB9D5A}">
      <dgm:prSet/>
      <dgm:spPr/>
      <dgm:t>
        <a:bodyPr/>
        <a:lstStyle/>
        <a:p>
          <a:endParaRPr lang="en-US"/>
        </a:p>
      </dgm:t>
    </dgm:pt>
    <dgm:pt modelId="{113A6BFC-0EFB-475F-AAE2-0F7E34D9AF6E}">
      <dgm:prSet/>
      <dgm:spPr/>
      <dgm:t>
        <a:bodyPr/>
        <a:lstStyle/>
        <a:p>
          <a:r>
            <a:rPr lang="en-GB"/>
            <a:t>Head injury with stable GCS – doctor review within 2 hours </a:t>
          </a:r>
          <a:endParaRPr lang="en-US"/>
        </a:p>
      </dgm:t>
    </dgm:pt>
    <dgm:pt modelId="{7BA5B4DB-0B00-4541-B557-83AA1DA68EDB}" type="parTrans" cxnId="{AA831607-B578-4CB0-AF19-17C1531C6167}">
      <dgm:prSet/>
      <dgm:spPr/>
      <dgm:t>
        <a:bodyPr/>
        <a:lstStyle/>
        <a:p>
          <a:endParaRPr lang="en-US"/>
        </a:p>
      </dgm:t>
    </dgm:pt>
    <dgm:pt modelId="{125B2B4D-21DF-462B-96CE-0203935986FA}" type="sibTrans" cxnId="{AA831607-B578-4CB0-AF19-17C1531C6167}">
      <dgm:prSet/>
      <dgm:spPr/>
      <dgm:t>
        <a:bodyPr/>
        <a:lstStyle/>
        <a:p>
          <a:endParaRPr lang="en-US"/>
        </a:p>
      </dgm:t>
    </dgm:pt>
    <dgm:pt modelId="{C63B1297-8FD9-401D-BC5A-A3E1A6586951}">
      <dgm:prSet/>
      <dgm:spPr/>
      <dgm:t>
        <a:bodyPr/>
        <a:lstStyle/>
        <a:p>
          <a:r>
            <a:rPr lang="en-GB"/>
            <a:t>Witnessed fall with no/low harm and no head injury – doctor review within 12 hours </a:t>
          </a:r>
          <a:endParaRPr lang="en-US"/>
        </a:p>
      </dgm:t>
    </dgm:pt>
    <dgm:pt modelId="{D70BDA7A-3C18-4F67-8673-3BC8D69F878F}" type="parTrans" cxnId="{D964632E-67A6-43AE-B541-F04866B33A1E}">
      <dgm:prSet/>
      <dgm:spPr/>
      <dgm:t>
        <a:bodyPr/>
        <a:lstStyle/>
        <a:p>
          <a:endParaRPr lang="en-US"/>
        </a:p>
      </dgm:t>
    </dgm:pt>
    <dgm:pt modelId="{FC4CDE59-FDB4-42A9-B473-744D2CE6FCF6}" type="sibTrans" cxnId="{D964632E-67A6-43AE-B541-F04866B33A1E}">
      <dgm:prSet/>
      <dgm:spPr/>
      <dgm:t>
        <a:bodyPr/>
        <a:lstStyle/>
        <a:p>
          <a:endParaRPr lang="en-US"/>
        </a:p>
      </dgm:t>
    </dgm:pt>
    <dgm:pt modelId="{CFA6B404-ECA9-444C-92CE-89AE9DF09925}" type="pres">
      <dgm:prSet presAssocID="{713068BE-0B04-4CEE-8EB0-0DB0F32B5418}" presName="linear" presStyleCnt="0">
        <dgm:presLayoutVars>
          <dgm:animLvl val="lvl"/>
          <dgm:resizeHandles val="exact"/>
        </dgm:presLayoutVars>
      </dgm:prSet>
      <dgm:spPr/>
    </dgm:pt>
    <dgm:pt modelId="{0691D08A-1639-4C86-9D37-7DC27572C3A2}" type="pres">
      <dgm:prSet presAssocID="{17B1A8CB-43FD-4B12-8E1F-E39214D868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9A3D0D-1974-47F8-A89B-CBB1841735C4}" type="pres">
      <dgm:prSet presAssocID="{5D11DDCE-D60C-431E-8FE4-E2714054EF26}" presName="spacer" presStyleCnt="0"/>
      <dgm:spPr/>
    </dgm:pt>
    <dgm:pt modelId="{8E3D1043-4690-481A-AC67-FA81038C007D}" type="pres">
      <dgm:prSet presAssocID="{7BA88ADC-A35E-417C-B9CF-1F5020A109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223159-8689-4D2A-9429-20A966317590}" type="pres">
      <dgm:prSet presAssocID="{B30EEB35-2C06-4CD3-A559-C7F73930C9D2}" presName="spacer" presStyleCnt="0"/>
      <dgm:spPr/>
    </dgm:pt>
    <dgm:pt modelId="{C527C639-B119-4BB4-9717-88AF52568381}" type="pres">
      <dgm:prSet presAssocID="{113A6BFC-0EFB-475F-AAE2-0F7E34D9AF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E0711E-B103-4124-89F9-9817C7265C3D}" type="pres">
      <dgm:prSet presAssocID="{125B2B4D-21DF-462B-96CE-0203935986FA}" presName="spacer" presStyleCnt="0"/>
      <dgm:spPr/>
    </dgm:pt>
    <dgm:pt modelId="{83AB8F26-83DC-4E52-9A5C-4A394A783975}" type="pres">
      <dgm:prSet presAssocID="{C63B1297-8FD9-401D-BC5A-A3E1A65869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831607-B578-4CB0-AF19-17C1531C6167}" srcId="{713068BE-0B04-4CEE-8EB0-0DB0F32B5418}" destId="{113A6BFC-0EFB-475F-AAE2-0F7E34D9AF6E}" srcOrd="2" destOrd="0" parTransId="{7BA5B4DB-0B00-4541-B557-83AA1DA68EDB}" sibTransId="{125B2B4D-21DF-462B-96CE-0203935986FA}"/>
    <dgm:cxn modelId="{D4380226-0A47-48D0-97EE-CA017FAB9D5A}" srcId="{713068BE-0B04-4CEE-8EB0-0DB0F32B5418}" destId="{7BA88ADC-A35E-417C-B9CF-1F5020A109A0}" srcOrd="1" destOrd="0" parTransId="{977EFB1D-204D-45F3-B2EE-E25832C21EFE}" sibTransId="{B30EEB35-2C06-4CD3-A559-C7F73930C9D2}"/>
    <dgm:cxn modelId="{D964632E-67A6-43AE-B541-F04866B33A1E}" srcId="{713068BE-0B04-4CEE-8EB0-0DB0F32B5418}" destId="{C63B1297-8FD9-401D-BC5A-A3E1A6586951}" srcOrd="3" destOrd="0" parTransId="{D70BDA7A-3C18-4F67-8673-3BC8D69F878F}" sibTransId="{FC4CDE59-FDB4-42A9-B473-744D2CE6FCF6}"/>
    <dgm:cxn modelId="{7C20F366-0826-4D60-886E-E5271CBC0762}" type="presOf" srcId="{17B1A8CB-43FD-4B12-8E1F-E39214D86881}" destId="{0691D08A-1639-4C86-9D37-7DC27572C3A2}" srcOrd="0" destOrd="0" presId="urn:microsoft.com/office/officeart/2005/8/layout/vList2"/>
    <dgm:cxn modelId="{D232E473-3E15-49AA-9328-DEB3A77AA64F}" type="presOf" srcId="{113A6BFC-0EFB-475F-AAE2-0F7E34D9AF6E}" destId="{C527C639-B119-4BB4-9717-88AF52568381}" srcOrd="0" destOrd="0" presId="urn:microsoft.com/office/officeart/2005/8/layout/vList2"/>
    <dgm:cxn modelId="{FABE7DC1-0FF7-4BBE-9D68-149B476A3CCF}" type="presOf" srcId="{7BA88ADC-A35E-417C-B9CF-1F5020A109A0}" destId="{8E3D1043-4690-481A-AC67-FA81038C007D}" srcOrd="0" destOrd="0" presId="urn:microsoft.com/office/officeart/2005/8/layout/vList2"/>
    <dgm:cxn modelId="{213CF5C3-71B7-4799-AEC7-83B3159F60D8}" srcId="{713068BE-0B04-4CEE-8EB0-0DB0F32B5418}" destId="{17B1A8CB-43FD-4B12-8E1F-E39214D86881}" srcOrd="0" destOrd="0" parTransId="{AD2A56E4-B4D0-47A1-B3F6-A0AA91586E5B}" sibTransId="{5D11DDCE-D60C-431E-8FE4-E2714054EF26}"/>
    <dgm:cxn modelId="{B20ED4EA-0361-4D5E-BF95-63AF1601DDD3}" type="presOf" srcId="{713068BE-0B04-4CEE-8EB0-0DB0F32B5418}" destId="{CFA6B404-ECA9-444C-92CE-89AE9DF09925}" srcOrd="0" destOrd="0" presId="urn:microsoft.com/office/officeart/2005/8/layout/vList2"/>
    <dgm:cxn modelId="{FE3799EC-0A7A-43DB-AC4E-C27836E870D1}" type="presOf" srcId="{C63B1297-8FD9-401D-BC5A-A3E1A6586951}" destId="{83AB8F26-83DC-4E52-9A5C-4A394A783975}" srcOrd="0" destOrd="0" presId="urn:microsoft.com/office/officeart/2005/8/layout/vList2"/>
    <dgm:cxn modelId="{A81766B3-DD4E-4F25-AE4B-1340A32FA584}" type="presParOf" srcId="{CFA6B404-ECA9-444C-92CE-89AE9DF09925}" destId="{0691D08A-1639-4C86-9D37-7DC27572C3A2}" srcOrd="0" destOrd="0" presId="urn:microsoft.com/office/officeart/2005/8/layout/vList2"/>
    <dgm:cxn modelId="{9DA42A63-8449-492A-A398-9490387709E9}" type="presParOf" srcId="{CFA6B404-ECA9-444C-92CE-89AE9DF09925}" destId="{4A9A3D0D-1974-47F8-A89B-CBB1841735C4}" srcOrd="1" destOrd="0" presId="urn:microsoft.com/office/officeart/2005/8/layout/vList2"/>
    <dgm:cxn modelId="{ADC0AC91-45FA-4556-B24C-CF9E2C0A59D4}" type="presParOf" srcId="{CFA6B404-ECA9-444C-92CE-89AE9DF09925}" destId="{8E3D1043-4690-481A-AC67-FA81038C007D}" srcOrd="2" destOrd="0" presId="urn:microsoft.com/office/officeart/2005/8/layout/vList2"/>
    <dgm:cxn modelId="{8247C1B7-961E-4949-B7B2-4DD0C967E67D}" type="presParOf" srcId="{CFA6B404-ECA9-444C-92CE-89AE9DF09925}" destId="{08223159-8689-4D2A-9429-20A966317590}" srcOrd="3" destOrd="0" presId="urn:microsoft.com/office/officeart/2005/8/layout/vList2"/>
    <dgm:cxn modelId="{735D5098-C4DC-4EAE-A890-2A87CCB9AD6A}" type="presParOf" srcId="{CFA6B404-ECA9-444C-92CE-89AE9DF09925}" destId="{C527C639-B119-4BB4-9717-88AF52568381}" srcOrd="4" destOrd="0" presId="urn:microsoft.com/office/officeart/2005/8/layout/vList2"/>
    <dgm:cxn modelId="{4B042190-23D2-4698-A3FD-ACAC619A9662}" type="presParOf" srcId="{CFA6B404-ECA9-444C-92CE-89AE9DF09925}" destId="{D7E0711E-B103-4124-89F9-9817C7265C3D}" srcOrd="5" destOrd="0" presId="urn:microsoft.com/office/officeart/2005/8/layout/vList2"/>
    <dgm:cxn modelId="{D3C505BE-5A85-46AE-9A6D-0260FF5D861C}" type="presParOf" srcId="{CFA6B404-ECA9-444C-92CE-89AE9DF09925}" destId="{83AB8F26-83DC-4E52-9A5C-4A394A7839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481AAF-C35E-4DBA-8AF5-591419770608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E1D3DE-7540-479A-ADF3-26872AC22FE8}">
      <dgm:prSet/>
      <dgm:spPr/>
      <dgm:t>
        <a:bodyPr/>
        <a:lstStyle/>
        <a:p>
          <a:r>
            <a:rPr lang="en-GB"/>
            <a:t>If a patient sustains a head injury following a fall they may need undergo prolonged observation and may require imaging </a:t>
          </a:r>
          <a:endParaRPr lang="en-US"/>
        </a:p>
      </dgm:t>
    </dgm:pt>
    <dgm:pt modelId="{8FB1112E-934B-4C79-9913-6D61075E1CD7}" type="parTrans" cxnId="{B5A89D25-DC57-49F3-B196-7F5B56292CCD}">
      <dgm:prSet/>
      <dgm:spPr/>
      <dgm:t>
        <a:bodyPr/>
        <a:lstStyle/>
        <a:p>
          <a:endParaRPr lang="en-US"/>
        </a:p>
      </dgm:t>
    </dgm:pt>
    <dgm:pt modelId="{3553CDD7-D989-4F8B-9466-DCE92BE1019C}" type="sibTrans" cxnId="{B5A89D25-DC57-49F3-B196-7F5B56292CCD}">
      <dgm:prSet/>
      <dgm:spPr/>
      <dgm:t>
        <a:bodyPr/>
        <a:lstStyle/>
        <a:p>
          <a:endParaRPr lang="en-US"/>
        </a:p>
      </dgm:t>
    </dgm:pt>
    <dgm:pt modelId="{055FBFD7-E837-4927-A93F-9CFBDC2D706A}">
      <dgm:prSet/>
      <dgm:spPr/>
      <dgm:t>
        <a:bodyPr/>
        <a:lstStyle/>
        <a:p>
          <a:r>
            <a:rPr lang="en-GB"/>
            <a:t>Neurological Observation Post-Fall:</a:t>
          </a:r>
          <a:endParaRPr lang="en-US"/>
        </a:p>
      </dgm:t>
    </dgm:pt>
    <dgm:pt modelId="{C64DB212-CF98-4794-B938-7F59F9ED496D}" type="parTrans" cxnId="{E0051A0C-BEC9-4909-B041-5C317BB796AE}">
      <dgm:prSet/>
      <dgm:spPr/>
      <dgm:t>
        <a:bodyPr/>
        <a:lstStyle/>
        <a:p>
          <a:endParaRPr lang="en-US"/>
        </a:p>
      </dgm:t>
    </dgm:pt>
    <dgm:pt modelId="{EF6005BA-0E9E-4B57-84ED-0B83F251F1BC}" type="sibTrans" cxnId="{E0051A0C-BEC9-4909-B041-5C317BB796AE}">
      <dgm:prSet/>
      <dgm:spPr/>
      <dgm:t>
        <a:bodyPr/>
        <a:lstStyle/>
        <a:p>
          <a:endParaRPr lang="en-US"/>
        </a:p>
      </dgm:t>
    </dgm:pt>
    <dgm:pt modelId="{83C29BC0-7E14-4418-BBF3-93EEA2B826DE}">
      <dgm:prSet/>
      <dgm:spPr/>
      <dgm:t>
        <a:bodyPr/>
        <a:lstStyle/>
        <a:p>
          <a:r>
            <a:rPr lang="en-GB"/>
            <a:t>Every 30 minutes until GCS 15 achieved </a:t>
          </a:r>
          <a:endParaRPr lang="en-US"/>
        </a:p>
      </dgm:t>
    </dgm:pt>
    <dgm:pt modelId="{22EC7F89-89B2-4CF0-8E64-268563F7F2D6}" type="parTrans" cxnId="{528B37DA-0FD2-43B0-91CF-F6082328AC94}">
      <dgm:prSet/>
      <dgm:spPr/>
      <dgm:t>
        <a:bodyPr/>
        <a:lstStyle/>
        <a:p>
          <a:endParaRPr lang="en-US"/>
        </a:p>
      </dgm:t>
    </dgm:pt>
    <dgm:pt modelId="{4456FD39-5817-4491-81FE-25BEEFFD0D7C}" type="sibTrans" cxnId="{528B37DA-0FD2-43B0-91CF-F6082328AC94}">
      <dgm:prSet/>
      <dgm:spPr/>
      <dgm:t>
        <a:bodyPr/>
        <a:lstStyle/>
        <a:p>
          <a:endParaRPr lang="en-US"/>
        </a:p>
      </dgm:t>
    </dgm:pt>
    <dgm:pt modelId="{333EDF10-9896-4A7B-AA09-5DBCF18515A7}">
      <dgm:prSet/>
      <dgm:spPr/>
      <dgm:t>
        <a:bodyPr/>
        <a:lstStyle/>
        <a:p>
          <a:r>
            <a:rPr lang="en-GB"/>
            <a:t>Minimum frequency of observations of patients with GCS 15 after initial assessment </a:t>
          </a:r>
          <a:endParaRPr lang="en-US"/>
        </a:p>
      </dgm:t>
    </dgm:pt>
    <dgm:pt modelId="{03B9EA75-FBC0-4C8A-82E1-FC9E3116B6D8}" type="parTrans" cxnId="{47E87DC4-9F52-437F-8901-C0A2B6A94FE0}">
      <dgm:prSet/>
      <dgm:spPr/>
      <dgm:t>
        <a:bodyPr/>
        <a:lstStyle/>
        <a:p>
          <a:endParaRPr lang="en-US"/>
        </a:p>
      </dgm:t>
    </dgm:pt>
    <dgm:pt modelId="{F87ED4EA-0182-4FD1-8A22-F63AC5DF4EB9}" type="sibTrans" cxnId="{47E87DC4-9F52-437F-8901-C0A2B6A94FE0}">
      <dgm:prSet/>
      <dgm:spPr/>
      <dgm:t>
        <a:bodyPr/>
        <a:lstStyle/>
        <a:p>
          <a:endParaRPr lang="en-US"/>
        </a:p>
      </dgm:t>
    </dgm:pt>
    <dgm:pt modelId="{C8FABDF4-E97D-46A7-B2A9-C297B09C63BC}">
      <dgm:prSet/>
      <dgm:spPr/>
      <dgm:t>
        <a:bodyPr/>
        <a:lstStyle/>
        <a:p>
          <a:r>
            <a:rPr lang="en-GB"/>
            <a:t>Every 30 minutes for 2 hours </a:t>
          </a:r>
          <a:endParaRPr lang="en-US"/>
        </a:p>
      </dgm:t>
    </dgm:pt>
    <dgm:pt modelId="{7A109FCB-86BB-407D-8DB6-08F215ED9F63}" type="parTrans" cxnId="{1875B561-12BE-4690-99F6-EEEC75AE4853}">
      <dgm:prSet/>
      <dgm:spPr/>
      <dgm:t>
        <a:bodyPr/>
        <a:lstStyle/>
        <a:p>
          <a:endParaRPr lang="en-US"/>
        </a:p>
      </dgm:t>
    </dgm:pt>
    <dgm:pt modelId="{A1FD3E46-BB56-40B6-BC02-CA65E14B05A7}" type="sibTrans" cxnId="{1875B561-12BE-4690-99F6-EEEC75AE4853}">
      <dgm:prSet/>
      <dgm:spPr/>
      <dgm:t>
        <a:bodyPr/>
        <a:lstStyle/>
        <a:p>
          <a:endParaRPr lang="en-US"/>
        </a:p>
      </dgm:t>
    </dgm:pt>
    <dgm:pt modelId="{E44FF06A-6423-463E-AA1B-7704795A81D8}">
      <dgm:prSet/>
      <dgm:spPr/>
      <dgm:t>
        <a:bodyPr/>
        <a:lstStyle/>
        <a:p>
          <a:r>
            <a:rPr lang="en-GB"/>
            <a:t>Then hourly for 4 hours </a:t>
          </a:r>
          <a:endParaRPr lang="en-US"/>
        </a:p>
      </dgm:t>
    </dgm:pt>
    <dgm:pt modelId="{3A35F303-8773-48E9-AF43-81094BC8F114}" type="parTrans" cxnId="{B0ED04A1-F5CA-4224-927D-32285E21007A}">
      <dgm:prSet/>
      <dgm:spPr/>
      <dgm:t>
        <a:bodyPr/>
        <a:lstStyle/>
        <a:p>
          <a:endParaRPr lang="en-US"/>
        </a:p>
      </dgm:t>
    </dgm:pt>
    <dgm:pt modelId="{3CEA3FFA-13C9-4855-9441-1B4A09E49A78}" type="sibTrans" cxnId="{B0ED04A1-F5CA-4224-927D-32285E21007A}">
      <dgm:prSet/>
      <dgm:spPr/>
      <dgm:t>
        <a:bodyPr/>
        <a:lstStyle/>
        <a:p>
          <a:endParaRPr lang="en-US"/>
        </a:p>
      </dgm:t>
    </dgm:pt>
    <dgm:pt modelId="{AAD46A75-EAAA-405A-8FCC-58C171011211}">
      <dgm:prSet/>
      <dgm:spPr/>
      <dgm:t>
        <a:bodyPr/>
        <a:lstStyle/>
        <a:p>
          <a:r>
            <a:rPr lang="en-GB"/>
            <a:t>Every 2 hours after until further review </a:t>
          </a:r>
          <a:endParaRPr lang="en-US"/>
        </a:p>
      </dgm:t>
    </dgm:pt>
    <dgm:pt modelId="{8E881912-11B5-4549-A512-BDAB9845DB2E}" type="parTrans" cxnId="{61B0F1AA-2676-4C0E-8089-0005943C2720}">
      <dgm:prSet/>
      <dgm:spPr/>
      <dgm:t>
        <a:bodyPr/>
        <a:lstStyle/>
        <a:p>
          <a:endParaRPr lang="en-US"/>
        </a:p>
      </dgm:t>
    </dgm:pt>
    <dgm:pt modelId="{4A151D67-0A9F-4C10-BBE1-75E28842F44D}" type="sibTrans" cxnId="{61B0F1AA-2676-4C0E-8089-0005943C2720}">
      <dgm:prSet/>
      <dgm:spPr/>
      <dgm:t>
        <a:bodyPr/>
        <a:lstStyle/>
        <a:p>
          <a:endParaRPr lang="en-US"/>
        </a:p>
      </dgm:t>
    </dgm:pt>
    <dgm:pt modelId="{F1FAC8CA-3A7C-4939-B18B-DFEBDBF79840}" type="pres">
      <dgm:prSet presAssocID="{7C481AAF-C35E-4DBA-8AF5-591419770608}" presName="Name0" presStyleCnt="0">
        <dgm:presLayoutVars>
          <dgm:dir/>
          <dgm:animLvl val="lvl"/>
          <dgm:resizeHandles val="exact"/>
        </dgm:presLayoutVars>
      </dgm:prSet>
      <dgm:spPr/>
    </dgm:pt>
    <dgm:pt modelId="{461F2148-3D38-4182-89B5-9454645670D9}" type="pres">
      <dgm:prSet presAssocID="{055FBFD7-E837-4927-A93F-9CFBDC2D706A}" presName="boxAndChildren" presStyleCnt="0"/>
      <dgm:spPr/>
    </dgm:pt>
    <dgm:pt modelId="{70E845D2-8DB2-46D6-9E3E-9686F266298A}" type="pres">
      <dgm:prSet presAssocID="{055FBFD7-E837-4927-A93F-9CFBDC2D706A}" presName="parentTextBox" presStyleLbl="node1" presStyleIdx="0" presStyleCnt="2"/>
      <dgm:spPr/>
    </dgm:pt>
    <dgm:pt modelId="{53DA0020-F6B0-4F7C-94C6-46D26D358A0A}" type="pres">
      <dgm:prSet presAssocID="{055FBFD7-E837-4927-A93F-9CFBDC2D706A}" presName="entireBox" presStyleLbl="node1" presStyleIdx="0" presStyleCnt="2"/>
      <dgm:spPr/>
    </dgm:pt>
    <dgm:pt modelId="{A58A1521-DCD2-46A6-BC6D-8B7625514DAF}" type="pres">
      <dgm:prSet presAssocID="{055FBFD7-E837-4927-A93F-9CFBDC2D706A}" presName="descendantBox" presStyleCnt="0"/>
      <dgm:spPr/>
    </dgm:pt>
    <dgm:pt modelId="{93338DD6-FB9A-4292-B0CD-4EDD84126002}" type="pres">
      <dgm:prSet presAssocID="{83C29BC0-7E14-4418-BBF3-93EEA2B826DE}" presName="childTextBox" presStyleLbl="fgAccFollowNode1" presStyleIdx="0" presStyleCnt="2">
        <dgm:presLayoutVars>
          <dgm:bulletEnabled val="1"/>
        </dgm:presLayoutVars>
      </dgm:prSet>
      <dgm:spPr/>
    </dgm:pt>
    <dgm:pt modelId="{CFFC5C90-44B8-477D-835E-113F7F96ABD6}" type="pres">
      <dgm:prSet presAssocID="{333EDF10-9896-4A7B-AA09-5DBCF18515A7}" presName="childTextBox" presStyleLbl="fgAccFollowNode1" presStyleIdx="1" presStyleCnt="2">
        <dgm:presLayoutVars>
          <dgm:bulletEnabled val="1"/>
        </dgm:presLayoutVars>
      </dgm:prSet>
      <dgm:spPr/>
    </dgm:pt>
    <dgm:pt modelId="{ACCA3588-950C-461D-A80A-82B1BDFE59C6}" type="pres">
      <dgm:prSet presAssocID="{3553CDD7-D989-4F8B-9466-DCE92BE1019C}" presName="sp" presStyleCnt="0"/>
      <dgm:spPr/>
    </dgm:pt>
    <dgm:pt modelId="{6500504C-DF9A-4D56-94DC-8B45B4273C70}" type="pres">
      <dgm:prSet presAssocID="{8AE1D3DE-7540-479A-ADF3-26872AC22FE8}" presName="arrowAndChildren" presStyleCnt="0"/>
      <dgm:spPr/>
    </dgm:pt>
    <dgm:pt modelId="{D5226792-EC80-47C6-A3C1-83FDE189FD44}" type="pres">
      <dgm:prSet presAssocID="{8AE1D3DE-7540-479A-ADF3-26872AC22FE8}" presName="parentTextArrow" presStyleLbl="node1" presStyleIdx="1" presStyleCnt="2"/>
      <dgm:spPr/>
    </dgm:pt>
  </dgm:ptLst>
  <dgm:cxnLst>
    <dgm:cxn modelId="{9FC42603-F721-4B20-A7F8-801D8FD73FC9}" type="presOf" srcId="{AAD46A75-EAAA-405A-8FCC-58C171011211}" destId="{CFFC5C90-44B8-477D-835E-113F7F96ABD6}" srcOrd="0" destOrd="3" presId="urn:microsoft.com/office/officeart/2005/8/layout/process4"/>
    <dgm:cxn modelId="{97B02806-5E48-43CA-98D8-CBA1CD0905CD}" type="presOf" srcId="{055FBFD7-E837-4927-A93F-9CFBDC2D706A}" destId="{70E845D2-8DB2-46D6-9E3E-9686F266298A}" srcOrd="0" destOrd="0" presId="urn:microsoft.com/office/officeart/2005/8/layout/process4"/>
    <dgm:cxn modelId="{E0051A0C-BEC9-4909-B041-5C317BB796AE}" srcId="{7C481AAF-C35E-4DBA-8AF5-591419770608}" destId="{055FBFD7-E837-4927-A93F-9CFBDC2D706A}" srcOrd="1" destOrd="0" parTransId="{C64DB212-CF98-4794-B938-7F59F9ED496D}" sibTransId="{EF6005BA-0E9E-4B57-84ED-0B83F251F1BC}"/>
    <dgm:cxn modelId="{B5A89D25-DC57-49F3-B196-7F5B56292CCD}" srcId="{7C481AAF-C35E-4DBA-8AF5-591419770608}" destId="{8AE1D3DE-7540-479A-ADF3-26872AC22FE8}" srcOrd="0" destOrd="0" parTransId="{8FB1112E-934B-4C79-9913-6D61075E1CD7}" sibTransId="{3553CDD7-D989-4F8B-9466-DCE92BE1019C}"/>
    <dgm:cxn modelId="{E283AA33-B650-4CA9-943C-6B3C8DA94380}" type="presOf" srcId="{8AE1D3DE-7540-479A-ADF3-26872AC22FE8}" destId="{D5226792-EC80-47C6-A3C1-83FDE189FD44}" srcOrd="0" destOrd="0" presId="urn:microsoft.com/office/officeart/2005/8/layout/process4"/>
    <dgm:cxn modelId="{1875B561-12BE-4690-99F6-EEEC75AE4853}" srcId="{333EDF10-9896-4A7B-AA09-5DBCF18515A7}" destId="{C8FABDF4-E97D-46A7-B2A9-C297B09C63BC}" srcOrd="0" destOrd="0" parTransId="{7A109FCB-86BB-407D-8DB6-08F215ED9F63}" sibTransId="{A1FD3E46-BB56-40B6-BC02-CA65E14B05A7}"/>
    <dgm:cxn modelId="{BE97496C-80F4-4E59-927A-F4086F4437E6}" type="presOf" srcId="{7C481AAF-C35E-4DBA-8AF5-591419770608}" destId="{F1FAC8CA-3A7C-4939-B18B-DFEBDBF79840}" srcOrd="0" destOrd="0" presId="urn:microsoft.com/office/officeart/2005/8/layout/process4"/>
    <dgm:cxn modelId="{5E18BB56-85AF-461D-B31F-F17B8C21B7EA}" type="presOf" srcId="{83C29BC0-7E14-4418-BBF3-93EEA2B826DE}" destId="{93338DD6-FB9A-4292-B0CD-4EDD84126002}" srcOrd="0" destOrd="0" presId="urn:microsoft.com/office/officeart/2005/8/layout/process4"/>
    <dgm:cxn modelId="{C4C4A177-0274-4CED-94F8-C69570A789BD}" type="presOf" srcId="{E44FF06A-6423-463E-AA1B-7704795A81D8}" destId="{CFFC5C90-44B8-477D-835E-113F7F96ABD6}" srcOrd="0" destOrd="2" presId="urn:microsoft.com/office/officeart/2005/8/layout/process4"/>
    <dgm:cxn modelId="{B0ED04A1-F5CA-4224-927D-32285E21007A}" srcId="{333EDF10-9896-4A7B-AA09-5DBCF18515A7}" destId="{E44FF06A-6423-463E-AA1B-7704795A81D8}" srcOrd="1" destOrd="0" parTransId="{3A35F303-8773-48E9-AF43-81094BC8F114}" sibTransId="{3CEA3FFA-13C9-4855-9441-1B4A09E49A78}"/>
    <dgm:cxn modelId="{E807DEAA-F88A-436B-AC43-74654E051229}" type="presOf" srcId="{333EDF10-9896-4A7B-AA09-5DBCF18515A7}" destId="{CFFC5C90-44B8-477D-835E-113F7F96ABD6}" srcOrd="0" destOrd="0" presId="urn:microsoft.com/office/officeart/2005/8/layout/process4"/>
    <dgm:cxn modelId="{61B0F1AA-2676-4C0E-8089-0005943C2720}" srcId="{333EDF10-9896-4A7B-AA09-5DBCF18515A7}" destId="{AAD46A75-EAAA-405A-8FCC-58C171011211}" srcOrd="2" destOrd="0" parTransId="{8E881912-11B5-4549-A512-BDAB9845DB2E}" sibTransId="{4A151D67-0A9F-4C10-BBE1-75E28842F44D}"/>
    <dgm:cxn modelId="{5165C8B7-D0B8-46C6-B56C-819E07655650}" type="presOf" srcId="{055FBFD7-E837-4927-A93F-9CFBDC2D706A}" destId="{53DA0020-F6B0-4F7C-94C6-46D26D358A0A}" srcOrd="1" destOrd="0" presId="urn:microsoft.com/office/officeart/2005/8/layout/process4"/>
    <dgm:cxn modelId="{47E87DC4-9F52-437F-8901-C0A2B6A94FE0}" srcId="{055FBFD7-E837-4927-A93F-9CFBDC2D706A}" destId="{333EDF10-9896-4A7B-AA09-5DBCF18515A7}" srcOrd="1" destOrd="0" parTransId="{03B9EA75-FBC0-4C8A-82E1-FC9E3116B6D8}" sibTransId="{F87ED4EA-0182-4FD1-8A22-F63AC5DF4EB9}"/>
    <dgm:cxn modelId="{998D7BCC-2760-49E3-88CB-8194E005A3CE}" type="presOf" srcId="{C8FABDF4-E97D-46A7-B2A9-C297B09C63BC}" destId="{CFFC5C90-44B8-477D-835E-113F7F96ABD6}" srcOrd="0" destOrd="1" presId="urn:microsoft.com/office/officeart/2005/8/layout/process4"/>
    <dgm:cxn modelId="{528B37DA-0FD2-43B0-91CF-F6082328AC94}" srcId="{055FBFD7-E837-4927-A93F-9CFBDC2D706A}" destId="{83C29BC0-7E14-4418-BBF3-93EEA2B826DE}" srcOrd="0" destOrd="0" parTransId="{22EC7F89-89B2-4CF0-8E64-268563F7F2D6}" sibTransId="{4456FD39-5817-4491-81FE-25BEEFFD0D7C}"/>
    <dgm:cxn modelId="{A7B81371-469F-47D2-ABAA-F65DD19DC1EA}" type="presParOf" srcId="{F1FAC8CA-3A7C-4939-B18B-DFEBDBF79840}" destId="{461F2148-3D38-4182-89B5-9454645670D9}" srcOrd="0" destOrd="0" presId="urn:microsoft.com/office/officeart/2005/8/layout/process4"/>
    <dgm:cxn modelId="{BF3A2305-8586-4572-BA1C-AD56D7B15806}" type="presParOf" srcId="{461F2148-3D38-4182-89B5-9454645670D9}" destId="{70E845D2-8DB2-46D6-9E3E-9686F266298A}" srcOrd="0" destOrd="0" presId="urn:microsoft.com/office/officeart/2005/8/layout/process4"/>
    <dgm:cxn modelId="{406310F7-504B-408A-84D2-E7A5712599B4}" type="presParOf" srcId="{461F2148-3D38-4182-89B5-9454645670D9}" destId="{53DA0020-F6B0-4F7C-94C6-46D26D358A0A}" srcOrd="1" destOrd="0" presId="urn:microsoft.com/office/officeart/2005/8/layout/process4"/>
    <dgm:cxn modelId="{3F357F37-C2E9-4D17-8B24-FFF6D339F152}" type="presParOf" srcId="{461F2148-3D38-4182-89B5-9454645670D9}" destId="{A58A1521-DCD2-46A6-BC6D-8B7625514DAF}" srcOrd="2" destOrd="0" presId="urn:microsoft.com/office/officeart/2005/8/layout/process4"/>
    <dgm:cxn modelId="{B254EB18-0218-4FAC-A6B1-320C197290C7}" type="presParOf" srcId="{A58A1521-DCD2-46A6-BC6D-8B7625514DAF}" destId="{93338DD6-FB9A-4292-B0CD-4EDD84126002}" srcOrd="0" destOrd="0" presId="urn:microsoft.com/office/officeart/2005/8/layout/process4"/>
    <dgm:cxn modelId="{E0DF18B4-FE85-48C8-8E5C-30FC344F9C9E}" type="presParOf" srcId="{A58A1521-DCD2-46A6-BC6D-8B7625514DAF}" destId="{CFFC5C90-44B8-477D-835E-113F7F96ABD6}" srcOrd="1" destOrd="0" presId="urn:microsoft.com/office/officeart/2005/8/layout/process4"/>
    <dgm:cxn modelId="{6AAACAD8-2103-49AE-B75D-A4F78F6C44C6}" type="presParOf" srcId="{F1FAC8CA-3A7C-4939-B18B-DFEBDBF79840}" destId="{ACCA3588-950C-461D-A80A-82B1BDFE59C6}" srcOrd="1" destOrd="0" presId="urn:microsoft.com/office/officeart/2005/8/layout/process4"/>
    <dgm:cxn modelId="{7C5E621C-A796-4478-8C1E-2359562B29AF}" type="presParOf" srcId="{F1FAC8CA-3A7C-4939-B18B-DFEBDBF79840}" destId="{6500504C-DF9A-4D56-94DC-8B45B4273C70}" srcOrd="2" destOrd="0" presId="urn:microsoft.com/office/officeart/2005/8/layout/process4"/>
    <dgm:cxn modelId="{C8DA89FD-B412-41F0-8A79-DD7007BD119D}" type="presParOf" srcId="{6500504C-DF9A-4D56-94DC-8B45B4273C70}" destId="{D5226792-EC80-47C6-A3C1-83FDE189FD4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AD37D5-1B4B-4010-AB9E-72A33FD92D7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F6AAC3-A14B-43F4-8250-979FB3175C90}">
      <dgm:prSet/>
      <dgm:spPr/>
      <dgm:t>
        <a:bodyPr/>
        <a:lstStyle/>
        <a:p>
          <a:pPr>
            <a:defRPr cap="all"/>
          </a:pPr>
          <a:r>
            <a:rPr lang="en-GB"/>
            <a:t>Management will depend upon the cause of the fall – manage any treatable precipitating factors that are identified </a:t>
          </a:r>
          <a:endParaRPr lang="en-US"/>
        </a:p>
      </dgm:t>
    </dgm:pt>
    <dgm:pt modelId="{22C8103B-2CDA-4F46-A92D-40FAF5C76B4C}" type="parTrans" cxnId="{0190409B-9332-43C6-934B-7183A5CA3550}">
      <dgm:prSet/>
      <dgm:spPr/>
      <dgm:t>
        <a:bodyPr/>
        <a:lstStyle/>
        <a:p>
          <a:endParaRPr lang="en-US"/>
        </a:p>
      </dgm:t>
    </dgm:pt>
    <dgm:pt modelId="{83BAE8DC-BEFB-4B60-8812-D985A34AF782}" type="sibTrans" cxnId="{0190409B-9332-43C6-934B-7183A5CA3550}">
      <dgm:prSet/>
      <dgm:spPr/>
      <dgm:t>
        <a:bodyPr/>
        <a:lstStyle/>
        <a:p>
          <a:endParaRPr lang="en-US"/>
        </a:p>
      </dgm:t>
    </dgm:pt>
    <dgm:pt modelId="{5B588DFA-82E6-4E13-98A7-FCA26769BC5F}">
      <dgm:prSet/>
      <dgm:spPr/>
      <dgm:t>
        <a:bodyPr/>
        <a:lstStyle/>
        <a:p>
          <a:pPr>
            <a:defRPr cap="all"/>
          </a:pPr>
          <a:r>
            <a:rPr lang="en-GB"/>
            <a:t>Neurological observations should be conducted in line with NICE guidelines </a:t>
          </a:r>
          <a:endParaRPr lang="en-US"/>
        </a:p>
      </dgm:t>
    </dgm:pt>
    <dgm:pt modelId="{B531FDC7-EF18-4325-A181-1B80581B7C03}" type="parTrans" cxnId="{7E85B71F-32AF-4E8B-B782-E8D8A28BEB06}">
      <dgm:prSet/>
      <dgm:spPr/>
      <dgm:t>
        <a:bodyPr/>
        <a:lstStyle/>
        <a:p>
          <a:endParaRPr lang="en-US"/>
        </a:p>
      </dgm:t>
    </dgm:pt>
    <dgm:pt modelId="{2F6C8AD3-1014-4C60-9EE1-1928AB0B54D0}" type="sibTrans" cxnId="{7E85B71F-32AF-4E8B-B782-E8D8A28BEB06}">
      <dgm:prSet/>
      <dgm:spPr/>
      <dgm:t>
        <a:bodyPr/>
        <a:lstStyle/>
        <a:p>
          <a:endParaRPr lang="en-US"/>
        </a:p>
      </dgm:t>
    </dgm:pt>
    <dgm:pt modelId="{6F00EF86-B697-4CA1-9C2A-2A1C2A48C548}">
      <dgm:prSet/>
      <dgm:spPr/>
      <dgm:t>
        <a:bodyPr/>
        <a:lstStyle/>
        <a:p>
          <a:pPr>
            <a:defRPr cap="all"/>
          </a:pPr>
          <a:r>
            <a:rPr lang="en-GB"/>
            <a:t>Ensure necessary documentation is completed – for inpatient falls ensure the IP Post-Fall Checklist is completed (see next slide) </a:t>
          </a:r>
          <a:endParaRPr lang="en-US"/>
        </a:p>
      </dgm:t>
    </dgm:pt>
    <dgm:pt modelId="{FA0490B7-54F2-491E-B9EC-7B272E46394D}" type="parTrans" cxnId="{08CAD233-E5FF-4175-BCF5-6ABAE5E0AE4E}">
      <dgm:prSet/>
      <dgm:spPr/>
      <dgm:t>
        <a:bodyPr/>
        <a:lstStyle/>
        <a:p>
          <a:endParaRPr lang="en-US"/>
        </a:p>
      </dgm:t>
    </dgm:pt>
    <dgm:pt modelId="{D6F17E83-3CF8-4B24-AED1-AF409BB51B79}" type="sibTrans" cxnId="{08CAD233-E5FF-4175-BCF5-6ABAE5E0AE4E}">
      <dgm:prSet/>
      <dgm:spPr/>
      <dgm:t>
        <a:bodyPr/>
        <a:lstStyle/>
        <a:p>
          <a:endParaRPr lang="en-US"/>
        </a:p>
      </dgm:t>
    </dgm:pt>
    <dgm:pt modelId="{0B57E52A-39FB-4DEA-948F-6FBC580B5CAD}" type="pres">
      <dgm:prSet presAssocID="{9DAD37D5-1B4B-4010-AB9E-72A33FD92D70}" presName="root" presStyleCnt="0">
        <dgm:presLayoutVars>
          <dgm:dir/>
          <dgm:resizeHandles val="exact"/>
        </dgm:presLayoutVars>
      </dgm:prSet>
      <dgm:spPr/>
    </dgm:pt>
    <dgm:pt modelId="{3F5C1F8E-4774-4A03-A853-F05C7A8450D2}" type="pres">
      <dgm:prSet presAssocID="{B6F6AAC3-A14B-43F4-8250-979FB3175C90}" presName="compNode" presStyleCnt="0"/>
      <dgm:spPr/>
    </dgm:pt>
    <dgm:pt modelId="{BAC14899-FF35-46CF-8BE6-E00F0E486D64}" type="pres">
      <dgm:prSet presAssocID="{B6F6AAC3-A14B-43F4-8250-979FB3175C9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5F4FE41-5E43-402F-B361-5AA3CAB3F5CF}" type="pres">
      <dgm:prSet presAssocID="{B6F6AAC3-A14B-43F4-8250-979FB3175C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506B84C-10B5-4EA7-A442-4B5F62E523CD}" type="pres">
      <dgm:prSet presAssocID="{B6F6AAC3-A14B-43F4-8250-979FB3175C90}" presName="spaceRect" presStyleCnt="0"/>
      <dgm:spPr/>
    </dgm:pt>
    <dgm:pt modelId="{1A3A121A-A300-4313-89D0-38684D750A2D}" type="pres">
      <dgm:prSet presAssocID="{B6F6AAC3-A14B-43F4-8250-979FB3175C90}" presName="textRect" presStyleLbl="revTx" presStyleIdx="0" presStyleCnt="3">
        <dgm:presLayoutVars>
          <dgm:chMax val="1"/>
          <dgm:chPref val="1"/>
        </dgm:presLayoutVars>
      </dgm:prSet>
      <dgm:spPr/>
    </dgm:pt>
    <dgm:pt modelId="{B7264DF6-95F2-4949-8360-87B2D24880DE}" type="pres">
      <dgm:prSet presAssocID="{83BAE8DC-BEFB-4B60-8812-D985A34AF782}" presName="sibTrans" presStyleCnt="0"/>
      <dgm:spPr/>
    </dgm:pt>
    <dgm:pt modelId="{2E5C4E74-A10D-4C1C-BB23-98BA8524E118}" type="pres">
      <dgm:prSet presAssocID="{5B588DFA-82E6-4E13-98A7-FCA26769BC5F}" presName="compNode" presStyleCnt="0"/>
      <dgm:spPr/>
    </dgm:pt>
    <dgm:pt modelId="{B6A56174-DF69-4E1C-A4D3-E6F960091FBF}" type="pres">
      <dgm:prSet presAssocID="{5B588DFA-82E6-4E13-98A7-FCA26769BC5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DECAE7-0F4E-432B-9303-4AC4F119B9BD}" type="pres">
      <dgm:prSet presAssocID="{5B588DFA-82E6-4E13-98A7-FCA26769BC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634C4D0-A3B0-47C7-9D9F-30AB3CB29CD5}" type="pres">
      <dgm:prSet presAssocID="{5B588DFA-82E6-4E13-98A7-FCA26769BC5F}" presName="spaceRect" presStyleCnt="0"/>
      <dgm:spPr/>
    </dgm:pt>
    <dgm:pt modelId="{BEEA5178-2D43-44AC-9449-42B55F0DAC10}" type="pres">
      <dgm:prSet presAssocID="{5B588DFA-82E6-4E13-98A7-FCA26769BC5F}" presName="textRect" presStyleLbl="revTx" presStyleIdx="1" presStyleCnt="3">
        <dgm:presLayoutVars>
          <dgm:chMax val="1"/>
          <dgm:chPref val="1"/>
        </dgm:presLayoutVars>
      </dgm:prSet>
      <dgm:spPr/>
    </dgm:pt>
    <dgm:pt modelId="{DBFB4CC9-54E2-41D0-8B27-FE3A56FB3032}" type="pres">
      <dgm:prSet presAssocID="{2F6C8AD3-1014-4C60-9EE1-1928AB0B54D0}" presName="sibTrans" presStyleCnt="0"/>
      <dgm:spPr/>
    </dgm:pt>
    <dgm:pt modelId="{22ADD797-32BE-4EDC-BA24-2C51AF2C2987}" type="pres">
      <dgm:prSet presAssocID="{6F00EF86-B697-4CA1-9C2A-2A1C2A48C548}" presName="compNode" presStyleCnt="0"/>
      <dgm:spPr/>
    </dgm:pt>
    <dgm:pt modelId="{B54CC843-1B6E-40B5-ACB3-98E7376F0523}" type="pres">
      <dgm:prSet presAssocID="{6F00EF86-B697-4CA1-9C2A-2A1C2A48C54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EBC59EB-96E7-467F-9402-BD3BC432F477}" type="pres">
      <dgm:prSet presAssocID="{6F00EF86-B697-4CA1-9C2A-2A1C2A48C5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F9CA8DDD-F37E-44C8-BD4A-C009AE2671E5}" type="pres">
      <dgm:prSet presAssocID="{6F00EF86-B697-4CA1-9C2A-2A1C2A48C548}" presName="spaceRect" presStyleCnt="0"/>
      <dgm:spPr/>
    </dgm:pt>
    <dgm:pt modelId="{534DB712-7FBA-4781-AEB7-600FC3EEE79F}" type="pres">
      <dgm:prSet presAssocID="{6F00EF86-B697-4CA1-9C2A-2A1C2A48C5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85B71F-32AF-4E8B-B782-E8D8A28BEB06}" srcId="{9DAD37D5-1B4B-4010-AB9E-72A33FD92D70}" destId="{5B588DFA-82E6-4E13-98A7-FCA26769BC5F}" srcOrd="1" destOrd="0" parTransId="{B531FDC7-EF18-4325-A181-1B80581B7C03}" sibTransId="{2F6C8AD3-1014-4C60-9EE1-1928AB0B54D0}"/>
    <dgm:cxn modelId="{08CAD233-E5FF-4175-BCF5-6ABAE5E0AE4E}" srcId="{9DAD37D5-1B4B-4010-AB9E-72A33FD92D70}" destId="{6F00EF86-B697-4CA1-9C2A-2A1C2A48C548}" srcOrd="2" destOrd="0" parTransId="{FA0490B7-54F2-491E-B9EC-7B272E46394D}" sibTransId="{D6F17E83-3CF8-4B24-AED1-AF409BB51B79}"/>
    <dgm:cxn modelId="{65A9845D-5CDE-42FD-98B7-E7A4EAA54445}" type="presOf" srcId="{B6F6AAC3-A14B-43F4-8250-979FB3175C90}" destId="{1A3A121A-A300-4313-89D0-38684D750A2D}" srcOrd="0" destOrd="0" presId="urn:microsoft.com/office/officeart/2018/5/layout/IconLeafLabelList"/>
    <dgm:cxn modelId="{97099A56-865C-4223-8225-D3B832FCFC59}" type="presOf" srcId="{6F00EF86-B697-4CA1-9C2A-2A1C2A48C548}" destId="{534DB712-7FBA-4781-AEB7-600FC3EEE79F}" srcOrd="0" destOrd="0" presId="urn:microsoft.com/office/officeart/2018/5/layout/IconLeafLabelList"/>
    <dgm:cxn modelId="{085E2A58-DD02-43C3-B01A-FDEE0EAD6B02}" type="presOf" srcId="{5B588DFA-82E6-4E13-98A7-FCA26769BC5F}" destId="{BEEA5178-2D43-44AC-9449-42B55F0DAC10}" srcOrd="0" destOrd="0" presId="urn:microsoft.com/office/officeart/2018/5/layout/IconLeafLabelList"/>
    <dgm:cxn modelId="{0190409B-9332-43C6-934B-7183A5CA3550}" srcId="{9DAD37D5-1B4B-4010-AB9E-72A33FD92D70}" destId="{B6F6AAC3-A14B-43F4-8250-979FB3175C90}" srcOrd="0" destOrd="0" parTransId="{22C8103B-2CDA-4F46-A92D-40FAF5C76B4C}" sibTransId="{83BAE8DC-BEFB-4B60-8812-D985A34AF782}"/>
    <dgm:cxn modelId="{3E23DAD5-FD2E-4B46-8D7B-75774CE1F14D}" type="presOf" srcId="{9DAD37D5-1B4B-4010-AB9E-72A33FD92D70}" destId="{0B57E52A-39FB-4DEA-948F-6FBC580B5CAD}" srcOrd="0" destOrd="0" presId="urn:microsoft.com/office/officeart/2018/5/layout/IconLeafLabelList"/>
    <dgm:cxn modelId="{E22F33E1-570B-43FE-ACFD-1B3AFBA11F0D}" type="presParOf" srcId="{0B57E52A-39FB-4DEA-948F-6FBC580B5CAD}" destId="{3F5C1F8E-4774-4A03-A853-F05C7A8450D2}" srcOrd="0" destOrd="0" presId="urn:microsoft.com/office/officeart/2018/5/layout/IconLeafLabelList"/>
    <dgm:cxn modelId="{AB1A3B3C-D1B6-4E09-9285-16304EBEE0BC}" type="presParOf" srcId="{3F5C1F8E-4774-4A03-A853-F05C7A8450D2}" destId="{BAC14899-FF35-46CF-8BE6-E00F0E486D64}" srcOrd="0" destOrd="0" presId="urn:microsoft.com/office/officeart/2018/5/layout/IconLeafLabelList"/>
    <dgm:cxn modelId="{A82DF251-74C3-42FC-8B16-6DE258D912CE}" type="presParOf" srcId="{3F5C1F8E-4774-4A03-A853-F05C7A8450D2}" destId="{F5F4FE41-5E43-402F-B361-5AA3CAB3F5CF}" srcOrd="1" destOrd="0" presId="urn:microsoft.com/office/officeart/2018/5/layout/IconLeafLabelList"/>
    <dgm:cxn modelId="{E300ADC7-F864-4173-A35E-548F9A6009EA}" type="presParOf" srcId="{3F5C1F8E-4774-4A03-A853-F05C7A8450D2}" destId="{B506B84C-10B5-4EA7-A442-4B5F62E523CD}" srcOrd="2" destOrd="0" presId="urn:microsoft.com/office/officeart/2018/5/layout/IconLeafLabelList"/>
    <dgm:cxn modelId="{EDCE5434-3E43-4CCA-A6CA-E5A8679082AB}" type="presParOf" srcId="{3F5C1F8E-4774-4A03-A853-F05C7A8450D2}" destId="{1A3A121A-A300-4313-89D0-38684D750A2D}" srcOrd="3" destOrd="0" presId="urn:microsoft.com/office/officeart/2018/5/layout/IconLeafLabelList"/>
    <dgm:cxn modelId="{87EDD638-E9BB-4CEE-9ACA-8608284D7BB4}" type="presParOf" srcId="{0B57E52A-39FB-4DEA-948F-6FBC580B5CAD}" destId="{B7264DF6-95F2-4949-8360-87B2D24880DE}" srcOrd="1" destOrd="0" presId="urn:microsoft.com/office/officeart/2018/5/layout/IconLeafLabelList"/>
    <dgm:cxn modelId="{3F797627-0A1B-4047-80A0-FFB3B61F3959}" type="presParOf" srcId="{0B57E52A-39FB-4DEA-948F-6FBC580B5CAD}" destId="{2E5C4E74-A10D-4C1C-BB23-98BA8524E118}" srcOrd="2" destOrd="0" presId="urn:microsoft.com/office/officeart/2018/5/layout/IconLeafLabelList"/>
    <dgm:cxn modelId="{D6C9215D-2B33-4AA5-9AAA-17014BF3F817}" type="presParOf" srcId="{2E5C4E74-A10D-4C1C-BB23-98BA8524E118}" destId="{B6A56174-DF69-4E1C-A4D3-E6F960091FBF}" srcOrd="0" destOrd="0" presId="urn:microsoft.com/office/officeart/2018/5/layout/IconLeafLabelList"/>
    <dgm:cxn modelId="{22EAFAE2-2DA5-4B82-AB8E-58727A7433BC}" type="presParOf" srcId="{2E5C4E74-A10D-4C1C-BB23-98BA8524E118}" destId="{15DECAE7-0F4E-432B-9303-4AC4F119B9BD}" srcOrd="1" destOrd="0" presId="urn:microsoft.com/office/officeart/2018/5/layout/IconLeafLabelList"/>
    <dgm:cxn modelId="{5F391565-595B-4CB0-B571-6A69F04D440F}" type="presParOf" srcId="{2E5C4E74-A10D-4C1C-BB23-98BA8524E118}" destId="{F634C4D0-A3B0-47C7-9D9F-30AB3CB29CD5}" srcOrd="2" destOrd="0" presId="urn:microsoft.com/office/officeart/2018/5/layout/IconLeafLabelList"/>
    <dgm:cxn modelId="{7F6BDCCC-79D0-4BCC-AEE4-4E229E9F69BD}" type="presParOf" srcId="{2E5C4E74-A10D-4C1C-BB23-98BA8524E118}" destId="{BEEA5178-2D43-44AC-9449-42B55F0DAC10}" srcOrd="3" destOrd="0" presId="urn:microsoft.com/office/officeart/2018/5/layout/IconLeafLabelList"/>
    <dgm:cxn modelId="{B0F46E77-BE56-488C-A8DE-CE7A3E740432}" type="presParOf" srcId="{0B57E52A-39FB-4DEA-948F-6FBC580B5CAD}" destId="{DBFB4CC9-54E2-41D0-8B27-FE3A56FB3032}" srcOrd="3" destOrd="0" presId="urn:microsoft.com/office/officeart/2018/5/layout/IconLeafLabelList"/>
    <dgm:cxn modelId="{5C3069FC-EE93-4EA7-A14D-7E73AF071363}" type="presParOf" srcId="{0B57E52A-39FB-4DEA-948F-6FBC580B5CAD}" destId="{22ADD797-32BE-4EDC-BA24-2C51AF2C2987}" srcOrd="4" destOrd="0" presId="urn:microsoft.com/office/officeart/2018/5/layout/IconLeafLabelList"/>
    <dgm:cxn modelId="{046DF0A6-A6B3-42E6-8574-6882B778D19D}" type="presParOf" srcId="{22ADD797-32BE-4EDC-BA24-2C51AF2C2987}" destId="{B54CC843-1B6E-40B5-ACB3-98E7376F0523}" srcOrd="0" destOrd="0" presId="urn:microsoft.com/office/officeart/2018/5/layout/IconLeafLabelList"/>
    <dgm:cxn modelId="{47F8AB2F-7989-4E30-A30A-F2554B96D703}" type="presParOf" srcId="{22ADD797-32BE-4EDC-BA24-2C51AF2C2987}" destId="{EEBC59EB-96E7-467F-9402-BD3BC432F477}" srcOrd="1" destOrd="0" presId="urn:microsoft.com/office/officeart/2018/5/layout/IconLeafLabelList"/>
    <dgm:cxn modelId="{9441B135-C037-4989-8B73-526971CB72D9}" type="presParOf" srcId="{22ADD797-32BE-4EDC-BA24-2C51AF2C2987}" destId="{F9CA8DDD-F37E-44C8-BD4A-C009AE2671E5}" srcOrd="2" destOrd="0" presId="urn:microsoft.com/office/officeart/2018/5/layout/IconLeafLabelList"/>
    <dgm:cxn modelId="{B23CAF5F-BB93-46D3-BF3F-6E14FA6F7F88}" type="presParOf" srcId="{22ADD797-32BE-4EDC-BA24-2C51AF2C2987}" destId="{534DB712-7FBA-4781-AEB7-600FC3EEE79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C5175-DD43-42EA-B1FF-8832C173C399}">
      <dsp:nvSpPr>
        <dsp:cNvPr id="0" name=""/>
        <dsp:cNvSpPr/>
      </dsp:nvSpPr>
      <dsp:spPr>
        <a:xfrm>
          <a:off x="0" y="24579"/>
          <a:ext cx="105156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Significant problem in the UK and worldwide - &gt;240,000 inpatient falls annually </a:t>
          </a:r>
          <a:endParaRPr lang="en-US" sz="3100" kern="1200"/>
        </a:p>
      </dsp:txBody>
      <dsp:txXfrm>
        <a:off x="60199" y="84778"/>
        <a:ext cx="10395202" cy="1112781"/>
      </dsp:txXfrm>
    </dsp:sp>
    <dsp:sp modelId="{28A2B9AE-CF92-4571-BA2E-07E4A752B40B}">
      <dsp:nvSpPr>
        <dsp:cNvPr id="0" name=""/>
        <dsp:cNvSpPr/>
      </dsp:nvSpPr>
      <dsp:spPr>
        <a:xfrm>
          <a:off x="0" y="1347039"/>
          <a:ext cx="105156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30% of &gt;65y/o fall at least once per year</a:t>
          </a:r>
          <a:endParaRPr lang="en-US" sz="3100" kern="1200"/>
        </a:p>
      </dsp:txBody>
      <dsp:txXfrm>
        <a:off x="60199" y="1407238"/>
        <a:ext cx="10395202" cy="1112781"/>
      </dsp:txXfrm>
    </dsp:sp>
    <dsp:sp modelId="{84203F11-4CED-4E0E-B6AC-B41B5115A50D}">
      <dsp:nvSpPr>
        <dsp:cNvPr id="0" name=""/>
        <dsp:cNvSpPr/>
      </dsp:nvSpPr>
      <dsp:spPr>
        <a:xfrm>
          <a:off x="0" y="2580219"/>
          <a:ext cx="10515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This increases to 50% in over 80y/o</a:t>
          </a:r>
          <a:endParaRPr lang="en-US" sz="2400" kern="1200"/>
        </a:p>
      </dsp:txBody>
      <dsp:txXfrm>
        <a:off x="0" y="2580219"/>
        <a:ext cx="10515600" cy="513360"/>
      </dsp:txXfrm>
    </dsp:sp>
    <dsp:sp modelId="{1E6D7B9A-6AA8-45ED-B78A-88A785F3F3B9}">
      <dsp:nvSpPr>
        <dsp:cNvPr id="0" name=""/>
        <dsp:cNvSpPr/>
      </dsp:nvSpPr>
      <dsp:spPr>
        <a:xfrm>
          <a:off x="0" y="3093579"/>
          <a:ext cx="105156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You may see patients in ED or on the wards who have fallen </a:t>
          </a:r>
          <a:endParaRPr lang="en-US" sz="3100" kern="1200"/>
        </a:p>
      </dsp:txBody>
      <dsp:txXfrm>
        <a:off x="60199" y="3153778"/>
        <a:ext cx="10395202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CB2A8-55CA-4DE2-98EB-8776A1E6F49F}">
      <dsp:nvSpPr>
        <dsp:cNvPr id="0" name=""/>
        <dsp:cNvSpPr/>
      </dsp:nvSpPr>
      <dsp:spPr>
        <a:xfrm>
          <a:off x="0" y="79578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History of falls </a:t>
          </a:r>
          <a:endParaRPr lang="en-US" sz="1900" kern="1200"/>
        </a:p>
      </dsp:txBody>
      <dsp:txXfrm>
        <a:off x="22789" y="818577"/>
        <a:ext cx="8816625" cy="421252"/>
      </dsp:txXfrm>
    </dsp:sp>
    <dsp:sp modelId="{90A5E7B1-A7D4-4EA9-BD2F-BDA9D72337F0}">
      <dsp:nvSpPr>
        <dsp:cNvPr id="0" name=""/>
        <dsp:cNvSpPr/>
      </dsp:nvSpPr>
      <dsp:spPr>
        <a:xfrm>
          <a:off x="0" y="131733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Conditions Affecting Mobility/Balance (e.g. Arthritis, Stroke, Syncope, Parkinson’s)</a:t>
          </a:r>
          <a:endParaRPr lang="en-US" sz="1900" kern="1200"/>
        </a:p>
      </dsp:txBody>
      <dsp:txXfrm>
        <a:off x="22789" y="1340127"/>
        <a:ext cx="8816625" cy="421252"/>
      </dsp:txXfrm>
    </dsp:sp>
    <dsp:sp modelId="{BF860C3D-F9C1-4C7B-940B-07C3D70611E0}">
      <dsp:nvSpPr>
        <dsp:cNvPr id="0" name=""/>
        <dsp:cNvSpPr/>
      </dsp:nvSpPr>
      <dsp:spPr>
        <a:xfrm>
          <a:off x="0" y="183888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Muscle weakness</a:t>
          </a:r>
          <a:endParaRPr lang="en-US" sz="1900" kern="1200"/>
        </a:p>
      </dsp:txBody>
      <dsp:txXfrm>
        <a:off x="22789" y="1861677"/>
        <a:ext cx="8816625" cy="421252"/>
      </dsp:txXfrm>
    </dsp:sp>
    <dsp:sp modelId="{E60E25A9-89D9-463A-9875-D6FE4828E62C}">
      <dsp:nvSpPr>
        <dsp:cNvPr id="0" name=""/>
        <dsp:cNvSpPr/>
      </dsp:nvSpPr>
      <dsp:spPr>
        <a:xfrm>
          <a:off x="0" y="2360437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Poor balance</a:t>
          </a:r>
          <a:endParaRPr lang="en-US" sz="1900" kern="1200"/>
        </a:p>
      </dsp:txBody>
      <dsp:txXfrm>
        <a:off x="22789" y="2383226"/>
        <a:ext cx="8816625" cy="421252"/>
      </dsp:txXfrm>
    </dsp:sp>
    <dsp:sp modelId="{3C10F46A-C80C-400E-AB43-D5B12F1CEE35}">
      <dsp:nvSpPr>
        <dsp:cNvPr id="0" name=""/>
        <dsp:cNvSpPr/>
      </dsp:nvSpPr>
      <dsp:spPr>
        <a:xfrm>
          <a:off x="0" y="288198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Visual impairment</a:t>
          </a:r>
          <a:endParaRPr lang="en-US" sz="1900" kern="1200"/>
        </a:p>
      </dsp:txBody>
      <dsp:txXfrm>
        <a:off x="22789" y="2904777"/>
        <a:ext cx="8816625" cy="421252"/>
      </dsp:txXfrm>
    </dsp:sp>
    <dsp:sp modelId="{9841A8E1-3008-424D-BCCE-A02BC81F792B}">
      <dsp:nvSpPr>
        <dsp:cNvPr id="0" name=""/>
        <dsp:cNvSpPr/>
      </dsp:nvSpPr>
      <dsp:spPr>
        <a:xfrm>
          <a:off x="0" y="340353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Cognitive impairment</a:t>
          </a:r>
          <a:endParaRPr lang="en-US" sz="1900" kern="1200"/>
        </a:p>
      </dsp:txBody>
      <dsp:txXfrm>
        <a:off x="22789" y="3426327"/>
        <a:ext cx="8816625" cy="421252"/>
      </dsp:txXfrm>
    </dsp:sp>
    <dsp:sp modelId="{1AD76B09-3CF2-4108-88C3-8D53B5EE658A}">
      <dsp:nvSpPr>
        <dsp:cNvPr id="0" name=""/>
        <dsp:cNvSpPr/>
      </dsp:nvSpPr>
      <dsp:spPr>
        <a:xfrm>
          <a:off x="0" y="392508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Depression </a:t>
          </a:r>
          <a:endParaRPr lang="en-US" sz="1900" kern="1200"/>
        </a:p>
      </dsp:txBody>
      <dsp:txXfrm>
        <a:off x="22789" y="3947877"/>
        <a:ext cx="8816625" cy="421252"/>
      </dsp:txXfrm>
    </dsp:sp>
    <dsp:sp modelId="{1B36C92D-9C9F-4AFF-9DF7-AE98E478CC66}">
      <dsp:nvSpPr>
        <dsp:cNvPr id="0" name=""/>
        <dsp:cNvSpPr/>
      </dsp:nvSpPr>
      <dsp:spPr>
        <a:xfrm>
          <a:off x="0" y="444663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Alcohol misuse </a:t>
          </a:r>
          <a:endParaRPr lang="en-US" sz="1900" kern="1200"/>
        </a:p>
      </dsp:txBody>
      <dsp:txXfrm>
        <a:off x="22789" y="4469427"/>
        <a:ext cx="8816625" cy="421252"/>
      </dsp:txXfrm>
    </dsp:sp>
    <dsp:sp modelId="{ABA4F987-2F29-41B3-8B49-545955C593FB}">
      <dsp:nvSpPr>
        <dsp:cNvPr id="0" name=""/>
        <dsp:cNvSpPr/>
      </dsp:nvSpPr>
      <dsp:spPr>
        <a:xfrm>
          <a:off x="0" y="4968188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Polypharmacy </a:t>
          </a:r>
          <a:endParaRPr lang="en-US" sz="1900" kern="1200"/>
        </a:p>
      </dsp:txBody>
      <dsp:txXfrm>
        <a:off x="22789" y="4990977"/>
        <a:ext cx="8816625" cy="421252"/>
      </dsp:txXfrm>
    </dsp:sp>
    <dsp:sp modelId="{A1302D3E-1736-4BA5-B721-248FE0494EDD}">
      <dsp:nvSpPr>
        <dsp:cNvPr id="0" name=""/>
        <dsp:cNvSpPr/>
      </dsp:nvSpPr>
      <dsp:spPr>
        <a:xfrm>
          <a:off x="0" y="5489737"/>
          <a:ext cx="8862203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Environmental Hazards (e.g. Poor lighting, uneven surfaces, poor footwear)</a:t>
          </a:r>
          <a:endParaRPr lang="en-US" sz="1900" kern="1200"/>
        </a:p>
      </dsp:txBody>
      <dsp:txXfrm>
        <a:off x="22789" y="5512526"/>
        <a:ext cx="8816625" cy="421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C60B6-D9C4-4B0C-B959-1103130EEAD2}">
      <dsp:nvSpPr>
        <dsp:cNvPr id="0" name=""/>
        <dsp:cNvSpPr/>
      </dsp:nvSpPr>
      <dsp:spPr>
        <a:xfrm>
          <a:off x="0" y="7118"/>
          <a:ext cx="6921261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Respiratory – increased work of breathing, features of infection or pulmonary oedema?</a:t>
          </a:r>
          <a:endParaRPr lang="en-US" sz="2000" kern="1200"/>
        </a:p>
      </dsp:txBody>
      <dsp:txXfrm>
        <a:off x="38838" y="45956"/>
        <a:ext cx="6843585" cy="717924"/>
      </dsp:txXfrm>
    </dsp:sp>
    <dsp:sp modelId="{321CC517-ED1F-4691-90E1-DB8F63D7F62D}">
      <dsp:nvSpPr>
        <dsp:cNvPr id="0" name=""/>
        <dsp:cNvSpPr/>
      </dsp:nvSpPr>
      <dsp:spPr>
        <a:xfrm>
          <a:off x="0" y="860318"/>
          <a:ext cx="6921261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Cardiovascular </a:t>
          </a:r>
          <a:endParaRPr lang="en-US" sz="2000" kern="1200"/>
        </a:p>
      </dsp:txBody>
      <dsp:txXfrm>
        <a:off x="38838" y="899156"/>
        <a:ext cx="6843585" cy="717924"/>
      </dsp:txXfrm>
    </dsp:sp>
    <dsp:sp modelId="{AF1102BE-1A3C-4E97-B0A4-9BF5FF4D0C10}">
      <dsp:nvSpPr>
        <dsp:cNvPr id="0" name=""/>
        <dsp:cNvSpPr/>
      </dsp:nvSpPr>
      <dsp:spPr>
        <a:xfrm>
          <a:off x="0" y="1655918"/>
          <a:ext cx="6921261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75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Pulse – regular vs irregular, tachy vs brady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BP, Heart murmurs, Carotid bruit </a:t>
          </a:r>
          <a:endParaRPr lang="en-US" sz="1600" kern="1200"/>
        </a:p>
      </dsp:txBody>
      <dsp:txXfrm>
        <a:off x="0" y="1655918"/>
        <a:ext cx="6921261" cy="548550"/>
      </dsp:txXfrm>
    </dsp:sp>
    <dsp:sp modelId="{0134F599-E4D9-46D6-932D-630E7D5BADFF}">
      <dsp:nvSpPr>
        <dsp:cNvPr id="0" name=""/>
        <dsp:cNvSpPr/>
      </dsp:nvSpPr>
      <dsp:spPr>
        <a:xfrm>
          <a:off x="0" y="2204469"/>
          <a:ext cx="6921261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Neurological </a:t>
          </a:r>
          <a:endParaRPr lang="en-US" sz="2000" kern="1200"/>
        </a:p>
      </dsp:txBody>
      <dsp:txXfrm>
        <a:off x="38838" y="2243307"/>
        <a:ext cx="6843585" cy="717924"/>
      </dsp:txXfrm>
    </dsp:sp>
    <dsp:sp modelId="{B3B63E65-9492-4A61-8EC7-6B3D423365CB}">
      <dsp:nvSpPr>
        <dsp:cNvPr id="0" name=""/>
        <dsp:cNvSpPr/>
      </dsp:nvSpPr>
      <dsp:spPr>
        <a:xfrm>
          <a:off x="0" y="3000069"/>
          <a:ext cx="6921261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75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Cranial nerve examination – Stroke, Visual impairment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Power/Tone/Reflexes/Sensation/Co-ordination </a:t>
          </a:r>
          <a:endParaRPr lang="en-US" sz="1600" kern="1200"/>
        </a:p>
      </dsp:txBody>
      <dsp:txXfrm>
        <a:off x="0" y="3000069"/>
        <a:ext cx="6921261" cy="548550"/>
      </dsp:txXfrm>
    </dsp:sp>
    <dsp:sp modelId="{D2D9028F-4F7E-49F6-ABB1-1F301B324DD5}">
      <dsp:nvSpPr>
        <dsp:cNvPr id="0" name=""/>
        <dsp:cNvSpPr/>
      </dsp:nvSpPr>
      <dsp:spPr>
        <a:xfrm>
          <a:off x="0" y="3548619"/>
          <a:ext cx="6921261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MSK – check for injuries associated with fall (special attention to points making contact with the floor)</a:t>
          </a:r>
          <a:endParaRPr lang="en-US" sz="2000" kern="1200"/>
        </a:p>
      </dsp:txBody>
      <dsp:txXfrm>
        <a:off x="38838" y="3587457"/>
        <a:ext cx="6843585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09185-E400-4876-9F35-9EC9D7A8110C}">
      <dsp:nvSpPr>
        <dsp:cNvPr id="0" name=""/>
        <dsp:cNvSpPr/>
      </dsp:nvSpPr>
      <dsp:spPr>
        <a:xfrm>
          <a:off x="0" y="326547"/>
          <a:ext cx="6666833" cy="3052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Time person getting up from chair without using their arms, walk 3 meters, turn, return to the chair, and sit down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If person usually uses walking aid this can be used in the test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Observe postural stability, gait, stride length, and sway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Score of 12-15 seconds or more indicates high risk of falls </a:t>
          </a:r>
          <a:endParaRPr lang="en-US" sz="1900" kern="1200"/>
        </a:p>
      </dsp:txBody>
      <dsp:txXfrm>
        <a:off x="0" y="326547"/>
        <a:ext cx="6666833" cy="3052349"/>
      </dsp:txXfrm>
    </dsp:sp>
    <dsp:sp modelId="{8AF9BED0-2BD4-4A69-82EC-3E3A7FD4444C}">
      <dsp:nvSpPr>
        <dsp:cNvPr id="0" name=""/>
        <dsp:cNvSpPr/>
      </dsp:nvSpPr>
      <dsp:spPr>
        <a:xfrm>
          <a:off x="333341" y="46107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Timed Up &amp; Go Test </a:t>
          </a:r>
          <a:endParaRPr lang="en-US" sz="1900" kern="1200"/>
        </a:p>
      </dsp:txBody>
      <dsp:txXfrm>
        <a:off x="360721" y="73487"/>
        <a:ext cx="4612023" cy="506120"/>
      </dsp:txXfrm>
    </dsp:sp>
    <dsp:sp modelId="{63399BA3-06A1-4027-BD56-99C3B832E5D3}">
      <dsp:nvSpPr>
        <dsp:cNvPr id="0" name=""/>
        <dsp:cNvSpPr/>
      </dsp:nvSpPr>
      <dsp:spPr>
        <a:xfrm>
          <a:off x="0" y="3761937"/>
          <a:ext cx="6666833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Ask patient to stand and step around until they are facing the opposite direction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More than 4 steps indicates the need to consider further assessment </a:t>
          </a:r>
          <a:endParaRPr lang="en-US" sz="1900" kern="1200"/>
        </a:p>
      </dsp:txBody>
      <dsp:txXfrm>
        <a:off x="0" y="3761937"/>
        <a:ext cx="6666833" cy="1645875"/>
      </dsp:txXfrm>
    </dsp:sp>
    <dsp:sp modelId="{700B0913-36B7-4CA8-8D71-655CBB8A51E0}">
      <dsp:nvSpPr>
        <dsp:cNvPr id="0" name=""/>
        <dsp:cNvSpPr/>
      </dsp:nvSpPr>
      <dsp:spPr>
        <a:xfrm>
          <a:off x="333341" y="3481497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Turn 180</a:t>
          </a:r>
          <a:r>
            <a:rPr lang="en-GB" sz="1900" kern="1200" baseline="30000"/>
            <a:t>o</a:t>
          </a:r>
          <a:r>
            <a:rPr lang="en-GB" sz="1900" kern="1200"/>
            <a:t> Test</a:t>
          </a:r>
          <a:endParaRPr lang="en-US" sz="1900" kern="1200"/>
        </a:p>
      </dsp:txBody>
      <dsp:txXfrm>
        <a:off x="360721" y="3508877"/>
        <a:ext cx="461202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1D08A-1639-4C86-9D37-7DC27572C3A2}">
      <dsp:nvSpPr>
        <dsp:cNvPr id="0" name=""/>
        <dsp:cNvSpPr/>
      </dsp:nvSpPr>
      <dsp:spPr>
        <a:xfrm>
          <a:off x="0" y="797719"/>
          <a:ext cx="6666833" cy="9149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Painful hip/clinical signs of any fracture OR moderate harm fall – doctor review in 30 minutes </a:t>
          </a:r>
          <a:endParaRPr lang="en-US" sz="2300" kern="1200"/>
        </a:p>
      </dsp:txBody>
      <dsp:txXfrm>
        <a:off x="44664" y="842383"/>
        <a:ext cx="6577505" cy="825612"/>
      </dsp:txXfrm>
    </dsp:sp>
    <dsp:sp modelId="{8E3D1043-4690-481A-AC67-FA81038C007D}">
      <dsp:nvSpPr>
        <dsp:cNvPr id="0" name=""/>
        <dsp:cNvSpPr/>
      </dsp:nvSpPr>
      <dsp:spPr>
        <a:xfrm>
          <a:off x="0" y="1778899"/>
          <a:ext cx="6666833" cy="9149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Head injury with GCS &lt;13 on initial assessment or reducing – urgent doctor review </a:t>
          </a:r>
          <a:endParaRPr lang="en-US" sz="2300" kern="1200"/>
        </a:p>
      </dsp:txBody>
      <dsp:txXfrm>
        <a:off x="44664" y="1823563"/>
        <a:ext cx="6577505" cy="825612"/>
      </dsp:txXfrm>
    </dsp:sp>
    <dsp:sp modelId="{C527C639-B119-4BB4-9717-88AF52568381}">
      <dsp:nvSpPr>
        <dsp:cNvPr id="0" name=""/>
        <dsp:cNvSpPr/>
      </dsp:nvSpPr>
      <dsp:spPr>
        <a:xfrm>
          <a:off x="0" y="2760080"/>
          <a:ext cx="6666833" cy="9149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Head injury with stable GCS – doctor review within 2 hours </a:t>
          </a:r>
          <a:endParaRPr lang="en-US" sz="2300" kern="1200"/>
        </a:p>
      </dsp:txBody>
      <dsp:txXfrm>
        <a:off x="44664" y="2804744"/>
        <a:ext cx="6577505" cy="825612"/>
      </dsp:txXfrm>
    </dsp:sp>
    <dsp:sp modelId="{83AB8F26-83DC-4E52-9A5C-4A394A783975}">
      <dsp:nvSpPr>
        <dsp:cNvPr id="0" name=""/>
        <dsp:cNvSpPr/>
      </dsp:nvSpPr>
      <dsp:spPr>
        <a:xfrm>
          <a:off x="0" y="3741260"/>
          <a:ext cx="6666833" cy="9149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Witnessed fall with no/low harm and no head injury – doctor review within 12 hours </a:t>
          </a:r>
          <a:endParaRPr lang="en-US" sz="2300" kern="1200"/>
        </a:p>
      </dsp:txBody>
      <dsp:txXfrm>
        <a:off x="44664" y="3785924"/>
        <a:ext cx="6577505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0020-F6B0-4F7C-94C6-46D26D358A0A}">
      <dsp:nvSpPr>
        <dsp:cNvPr id="0" name=""/>
        <dsp:cNvSpPr/>
      </dsp:nvSpPr>
      <dsp:spPr>
        <a:xfrm>
          <a:off x="0" y="3291729"/>
          <a:ext cx="6666833" cy="2159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Neurological Observation Post-Fall:</a:t>
          </a:r>
          <a:endParaRPr lang="en-US" sz="3000" kern="1200"/>
        </a:p>
      </dsp:txBody>
      <dsp:txXfrm>
        <a:off x="0" y="3291729"/>
        <a:ext cx="6666833" cy="1166254"/>
      </dsp:txXfrm>
    </dsp:sp>
    <dsp:sp modelId="{93338DD6-FB9A-4292-B0CD-4EDD84126002}">
      <dsp:nvSpPr>
        <dsp:cNvPr id="0" name=""/>
        <dsp:cNvSpPr/>
      </dsp:nvSpPr>
      <dsp:spPr>
        <a:xfrm>
          <a:off x="0" y="4414789"/>
          <a:ext cx="3333416" cy="9934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Every 30 minutes until GCS 15 achieved </a:t>
          </a:r>
          <a:endParaRPr lang="en-US" sz="1200" kern="1200"/>
        </a:p>
      </dsp:txBody>
      <dsp:txXfrm>
        <a:off x="0" y="4414789"/>
        <a:ext cx="3333416" cy="993476"/>
      </dsp:txXfrm>
    </dsp:sp>
    <dsp:sp modelId="{CFFC5C90-44B8-477D-835E-113F7F96ABD6}">
      <dsp:nvSpPr>
        <dsp:cNvPr id="0" name=""/>
        <dsp:cNvSpPr/>
      </dsp:nvSpPr>
      <dsp:spPr>
        <a:xfrm>
          <a:off x="3333416" y="4414789"/>
          <a:ext cx="3333416" cy="993476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Minimum frequency of observations of patients with GCS 15 after initial assessment 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Every 30 minutes for 2 hours 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Then hourly for 4 hours 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/>
            <a:t>Every 2 hours after until further review </a:t>
          </a:r>
          <a:endParaRPr lang="en-US" sz="900" kern="1200"/>
        </a:p>
      </dsp:txBody>
      <dsp:txXfrm>
        <a:off x="3333416" y="4414789"/>
        <a:ext cx="3333416" cy="993476"/>
      </dsp:txXfrm>
    </dsp:sp>
    <dsp:sp modelId="{D5226792-EC80-47C6-A3C1-83FDE189FD44}">
      <dsp:nvSpPr>
        <dsp:cNvPr id="0" name=""/>
        <dsp:cNvSpPr/>
      </dsp:nvSpPr>
      <dsp:spPr>
        <a:xfrm rot="10800000">
          <a:off x="0" y="2459"/>
          <a:ext cx="6666833" cy="3321666"/>
        </a:xfrm>
        <a:prstGeom prst="upArrowCallou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If a patient sustains a head injury following a fall they may need undergo prolonged observation and may require imaging </a:t>
          </a:r>
          <a:endParaRPr lang="en-US" sz="3000" kern="1200"/>
        </a:p>
      </dsp:txBody>
      <dsp:txXfrm rot="10800000">
        <a:off x="0" y="2459"/>
        <a:ext cx="6666833" cy="21583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14899-FF35-46CF-8BE6-E00F0E486D64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FE41-5E43-402F-B361-5AA3CAB3F5CF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A121A-A300-4313-89D0-38684D750A2D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Management will depend upon the cause of the fall – manage any treatable precipitating factors that are identified </a:t>
          </a:r>
          <a:endParaRPr lang="en-US" sz="1200" kern="1200"/>
        </a:p>
      </dsp:txBody>
      <dsp:txXfrm>
        <a:off x="93445" y="3018902"/>
        <a:ext cx="3206250" cy="720000"/>
      </dsp:txXfrm>
    </dsp:sp>
    <dsp:sp modelId="{B6A56174-DF69-4E1C-A4D3-E6F960091FBF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ECAE7-0F4E-432B-9303-4AC4F119B9BD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A5178-2D43-44AC-9449-42B55F0DAC10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Neurological observations should be conducted in line with NICE guidelines </a:t>
          </a:r>
          <a:endParaRPr lang="en-US" sz="1200" kern="1200"/>
        </a:p>
      </dsp:txBody>
      <dsp:txXfrm>
        <a:off x="3860789" y="3018902"/>
        <a:ext cx="3206250" cy="720000"/>
      </dsp:txXfrm>
    </dsp:sp>
    <dsp:sp modelId="{B54CC843-1B6E-40B5-ACB3-98E7376F0523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C59EB-96E7-467F-9402-BD3BC432F477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DB712-7FBA-4781-AEB7-600FC3EEE79F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Ensure necessary documentation is completed – for inpatient falls ensure the IP Post-Fall Checklist is completed (see next slide) </a:t>
          </a:r>
          <a:endParaRPr lang="en-US" sz="1200" kern="1200"/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939A-C5F2-4591-A1DD-AF7594E67323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C0E3-5EC5-49C0-B760-C4E1F4127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0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falls-risk-assessmen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00" dirty="0">
                <a:solidFill>
                  <a:srgbClr val="0E0E0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fall is defined as an event which causes a person to, unintentionally, rest on the ground or other lower level - 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ICE Falls Risk Assessment -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https://cks.nice.org.uk/topics/falls-risk-assessment/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C0E3-5EC5-49C0-B760-C4E1F4127C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F699-ED89-E659-2C12-F30F0B14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7D3DE-3ECF-D063-7990-F07C3EDC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9226-1593-4D64-50ED-9737E202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ADC2-8484-F4A0-027A-A22F3F45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D59DF-345D-9F11-FF4D-3F7F19AB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5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FE92-777F-489D-2CB2-D3F59EBB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C485A-126B-242E-3B10-524EDC11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9238-244C-DF08-2690-1D800DCD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11B1-C878-D048-F2C6-322B29CA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4DB46-D407-4AFB-897D-15453331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3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037E6-C896-DA0B-0D47-2863E2038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595AE-2F6A-0359-C173-AF2E5F5E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507A-8FEB-056E-5BD7-5CA8B18B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9C12-601F-F3A5-F66F-565685C6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1F7D-7E27-5317-DB48-8221F6E4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3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5BB7-1DE3-F5FF-7E37-7AD47F1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DEC6-4580-2C89-A91B-C9C42FC5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BF00-CC67-C21F-648E-EEEB026C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5220-4F25-EF12-AE8B-C4520285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E7991-B269-01B9-8BEF-93046479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EC2D-821B-4523-E350-642380BF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73E9A-7557-26EF-B3A9-891E1D8B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351D-6094-6EE3-062C-6C0CD4BB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6F13-7A57-AE44-40C1-B0063A66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D009-A39E-9852-FADE-61BC2569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67A7-A25C-9930-2C92-5CA9A963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72AC-4B52-1494-61A9-F04DF7A8C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95AF-D81A-E8D3-19E7-4499ABC09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65E38-BC74-633B-5AE3-CDB4B954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D833-BC9B-9B8F-8DB0-2B93AC59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9BCB9-457C-E031-5B8D-80759952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D6F-50CA-A9B2-9A9A-4FD85EDC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2530-059E-4BDD-07BF-39A7BC1EE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09D92-F1E4-8114-6B7A-02C95D282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ED719-17F0-DD72-7633-BB2DEECF0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D8FB1-8C47-AAA8-2534-E95947723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B7CF0-289A-4FFC-B298-861C6B9D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797D2-3B78-DBD1-8B9D-D4350CD7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686D4-997E-E3D3-B1D0-9DCB9274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51D3-5001-0985-EE73-0C6BFA7F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CBAF8-7D89-B86B-535B-13262DED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1AD3-6E86-3384-CA41-C13B6072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C1578-1742-41FB-E191-00C5C28A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7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D8198-7DED-45F1-4C47-CBDD4111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9A017-FE4F-4FAC-4721-47F43B18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D7DC-0C08-39C7-6948-60E70A2A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D627-6B57-2C57-7474-75BDD5CA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E42D-33BA-F9E1-9DA2-27A8746E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3BCEC-08DE-96A8-0A47-799D838B7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5C296-60AD-731B-E741-4766DBB4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E60EE-5F2E-8DE3-331D-EE5E370C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78F8E-B5FD-BA4F-D653-ADB4349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AA75-63B3-30FF-A8AF-79447A43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D601C-F6AD-F3DB-0D21-7D8B958F4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4AEA7-2129-6D09-EB98-6B82064C8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34E67-F356-1DF9-66CB-B4A34D2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281C7-2C51-91FA-296A-4EE000D0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1363-4DFF-452B-5DBB-D6AB6177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7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E31BF-87C3-76EA-AA94-7E5FAE5C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4CD9-6811-5B18-3375-C1E1B930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6E8A-EA63-64EA-5C88-66912730B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D396F-7871-4BD1-BE22-965D836169F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5664-0D79-6D86-D334-5F727551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89DB-B08B-78CA-665D-E2299767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96179-181A-4FD6-AB2C-EA6E8A5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ks.nice.org.uk/topics/falls-risk-assessm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38804-DF1D-0452-7BD1-9C2E6F4BE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GB" sz="5200"/>
              <a:t>Falls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B8AF1-C144-84AA-2C6C-1D0156D5A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An overview of why patients fall, how we assess them, and how we can prevent it </a:t>
            </a:r>
          </a:p>
          <a:p>
            <a:pPr algn="l"/>
            <a:endParaRPr lang="en-GB" dirty="0"/>
          </a:p>
          <a:p>
            <a:pPr algn="l"/>
            <a:r>
              <a:rPr lang="en-GB" sz="1600" dirty="0"/>
              <a:t>By Dr Danny Lamdin </a:t>
            </a:r>
          </a:p>
        </p:txBody>
      </p:sp>
      <p:pic>
        <p:nvPicPr>
          <p:cNvPr id="26" name="Graphic 25" descr="Crawl">
            <a:extLst>
              <a:ext uri="{FF2B5EF4-FFF2-40B4-BE49-F238E27FC236}">
                <a16:creationId xmlns:a16="http://schemas.microsoft.com/office/drawing/2014/main" id="{42BA9286-F1E1-4202-724A-A57EDFDD1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28" name="Graphic 27" descr="Crawl">
            <a:extLst>
              <a:ext uri="{FF2B5EF4-FFF2-40B4-BE49-F238E27FC236}">
                <a16:creationId xmlns:a16="http://schemas.microsoft.com/office/drawing/2014/main" id="{48277537-5ADC-4973-959E-593F1AE5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A3248-72B8-FB2C-0E4E-826EC912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C5A5-9ECD-731B-7050-0FE01EA7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GB" sz="2000"/>
              <a:t>When?</a:t>
            </a:r>
          </a:p>
          <a:p>
            <a:pPr lvl="1"/>
            <a:r>
              <a:rPr lang="en-GB" sz="2000"/>
              <a:t>When did the fall happen? Time of day? Activities they were doing at the time?</a:t>
            </a:r>
          </a:p>
          <a:p>
            <a:r>
              <a:rPr lang="en-GB" sz="2000"/>
              <a:t>Where?</a:t>
            </a:r>
          </a:p>
          <a:p>
            <a:pPr lvl="1"/>
            <a:r>
              <a:rPr lang="en-GB" sz="2000"/>
              <a:t>Inside vs Outside?</a:t>
            </a:r>
          </a:p>
          <a:p>
            <a:pPr lvl="1"/>
            <a:r>
              <a:rPr lang="en-GB" sz="2000"/>
              <a:t>Inpatient? </a:t>
            </a:r>
          </a:p>
          <a:p>
            <a:r>
              <a:rPr lang="en-GB" sz="2000"/>
              <a:t>Why?</a:t>
            </a:r>
          </a:p>
          <a:p>
            <a:pPr lvl="1"/>
            <a:r>
              <a:rPr lang="en-GB" sz="2000"/>
              <a:t>Why do they think they fell? Collapse vs Trip vs Syncope? </a:t>
            </a:r>
          </a:p>
          <a:p>
            <a:r>
              <a:rPr lang="en-GB" sz="2000"/>
              <a:t>How (many)?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0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95AC0-BC07-D0B1-B09A-31BEA666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3994-DBCF-BB22-9766-208ADB33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/>
              <a:t>Witnessed vs Unwitnessed – collateral history from witnesses? </a:t>
            </a:r>
          </a:p>
          <a:p>
            <a:r>
              <a:rPr lang="en-GB" sz="2000"/>
              <a:t>Important to establish baseline to identify new changes in mental status/functional ability </a:t>
            </a:r>
          </a:p>
          <a:p>
            <a:r>
              <a:rPr lang="en-GB" sz="2000"/>
              <a:t>Past medical history – consider predisposing conditions (e.g. CV disease, Arrhythmias, COPD, Parkinson’s, Peripheral neuropathy, Stroke, Dementia, Incontinence) </a:t>
            </a:r>
          </a:p>
          <a:p>
            <a:r>
              <a:rPr lang="en-GB" sz="2000"/>
              <a:t>Social History – Alcohol use, Support at home, Mobility (including normal mobility aids)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957C9-E6DC-6B42-4EBF-680B450D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5F43-B4CA-B33A-AC85-EB30EB27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GB" sz="1700"/>
              <a:t>Medication Review</a:t>
            </a:r>
          </a:p>
          <a:p>
            <a:pPr lvl="1"/>
            <a:r>
              <a:rPr lang="en-GB" sz="1700"/>
              <a:t>Consider predisposing medications – e.g. Beta-blockers (bradycardia), Diabetic medications (hypoglycaemia), Antihypertensives (hypotension), Benzodiazepines (sedation), Antibiotics (current infection) </a:t>
            </a:r>
          </a:p>
          <a:p>
            <a:r>
              <a:rPr lang="en-GB" sz="1700"/>
              <a:t>Systems Review (Pre-, During, Post)</a:t>
            </a:r>
          </a:p>
          <a:p>
            <a:pPr lvl="1"/>
            <a:r>
              <a:rPr lang="en-GB" sz="1700"/>
              <a:t>Chest pain, Palpitations</a:t>
            </a:r>
          </a:p>
          <a:p>
            <a:pPr lvl="1"/>
            <a:r>
              <a:rPr lang="en-GB" sz="1700"/>
              <a:t>Shortness of Breath, Cough</a:t>
            </a:r>
          </a:p>
          <a:p>
            <a:pPr lvl="1"/>
            <a:r>
              <a:rPr lang="en-GB" sz="1700"/>
              <a:t>Loss of consciousness, Seizures, Motor/Sensory disturbance</a:t>
            </a:r>
          </a:p>
          <a:p>
            <a:pPr lvl="1"/>
            <a:r>
              <a:rPr lang="en-GB" sz="1700"/>
              <a:t>Incontinence, Urgency, Dysuria </a:t>
            </a:r>
          </a:p>
          <a:p>
            <a:pPr lvl="1"/>
            <a:r>
              <a:rPr lang="en-GB" sz="1700"/>
              <a:t>Abdominal pain, Diarrhoea, Constipation</a:t>
            </a:r>
          </a:p>
          <a:p>
            <a:pPr lvl="1"/>
            <a:r>
              <a:rPr lang="en-GB" sz="1700"/>
              <a:t>Joint pain, Muscle weaknesses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133FC-318A-28EC-09EB-6FF8EC4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EE9A-1B20-3815-75D5-767D3D77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sz="2000"/>
              <a:t>A-E</a:t>
            </a:r>
          </a:p>
          <a:p>
            <a:pPr lvl="1"/>
            <a:r>
              <a:rPr lang="en-GB" sz="2000"/>
              <a:t>Assess the patient according to Airway, Breathing, Circulation, Disability, and Exposure </a:t>
            </a:r>
          </a:p>
          <a:p>
            <a:pPr lvl="1"/>
            <a:r>
              <a:rPr lang="en-GB" sz="2000"/>
              <a:t>Treat any life-threatening findings on assessment </a:t>
            </a:r>
          </a:p>
          <a:p>
            <a:pPr lvl="1"/>
            <a:r>
              <a:rPr lang="en-GB" sz="2000"/>
              <a:t>Escalate early </a:t>
            </a:r>
          </a:p>
          <a:p>
            <a:r>
              <a:rPr lang="en-GB" sz="2000"/>
              <a:t>Check for head, spine and hip injuries prior to moving the patient </a:t>
            </a:r>
          </a:p>
          <a:p>
            <a:r>
              <a:rPr lang="en-GB" sz="2000"/>
              <a:t>Use trust post-falls checklist and documentation </a:t>
            </a:r>
          </a:p>
          <a:p>
            <a:r>
              <a:rPr lang="en-GB" sz="2000"/>
              <a:t>Examination will need to be tailored to the specific patient and the circumstances of their fall, however today we will list the minimum requirements for post-falls assessment </a:t>
            </a:r>
          </a:p>
        </p:txBody>
      </p:sp>
    </p:spTree>
    <p:extLst>
      <p:ext uri="{BB962C8B-B14F-4D97-AF65-F5344CB8AC3E}">
        <p14:creationId xmlns:p14="http://schemas.microsoft.com/office/powerpoint/2010/main" val="148340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4D863-45C1-DB68-39A1-D8FFBB59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4065669" cy="19335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Head and Neck Assessment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0F0D8-969B-EBE5-32FE-CBADF700C29C}"/>
              </a:ext>
            </a:extLst>
          </p:cNvPr>
          <p:cNvSpPr txBox="1"/>
          <p:nvPr/>
        </p:nvSpPr>
        <p:spPr>
          <a:xfrm>
            <a:off x="1144505" y="2714625"/>
            <a:ext cx="4065668" cy="30235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If signs of a head injury consider the need for CT Head and ensure regular neurological observations.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In suspected neck injury maintain in-line immobilisation until equipment available and seek senior support.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While awaiting support continue to assess A-E including regular observations.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969FD75-ADEC-5E1E-DD16-3F9B01F598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264" t="35285" r="76784" b="18830"/>
          <a:stretch/>
        </p:blipFill>
        <p:spPr>
          <a:xfrm>
            <a:off x="5550746" y="459612"/>
            <a:ext cx="2986207" cy="5141152"/>
          </a:xfrm>
          <a:prstGeom prst="rect">
            <a:avLst/>
          </a:prstGeom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ECDFFF-D127-D371-DE0E-61353CE54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744" t="14741" r="49889" b="9960"/>
          <a:stretch/>
        </p:blipFill>
        <p:spPr>
          <a:xfrm>
            <a:off x="9049448" y="-3378"/>
            <a:ext cx="2382199" cy="65301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E06C-2FE9-035C-D9C0-C71C9C33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Examinations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D85B963-4027-3B04-3437-8593180BC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9212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187B9E-7227-AD2D-33F0-B60BC79AA1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38" t="34664" r="77450" b="23319"/>
          <a:stretch/>
        </p:blipFill>
        <p:spPr>
          <a:xfrm>
            <a:off x="7706265" y="115020"/>
            <a:ext cx="4257876" cy="66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B543D-5FAE-0242-282B-546CBD72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Examinations to consider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7228D78-04B2-7346-7CAF-2A93012BE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8464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76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F79D7-ABE2-ED9A-90BE-330387F1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13DD-63A1-CB3D-C3B7-B54BE3E4C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/>
              <a:t>Used to identify cause, these will vary depending on context of the fall and examination findings </a:t>
            </a:r>
          </a:p>
          <a:p>
            <a:r>
              <a:rPr lang="en-GB" sz="2000"/>
              <a:t>Essential Investigations</a:t>
            </a:r>
          </a:p>
          <a:p>
            <a:pPr lvl="1"/>
            <a:r>
              <a:rPr lang="en-GB" sz="2000"/>
              <a:t>Lying Standing Blood Pressure </a:t>
            </a:r>
          </a:p>
          <a:p>
            <a:pPr lvl="1"/>
            <a:r>
              <a:rPr lang="en-GB" sz="2000"/>
              <a:t>ECG, Urine dipstick, Cognitive screen, Blood glucose </a:t>
            </a:r>
          </a:p>
          <a:p>
            <a:pPr lvl="1"/>
            <a:r>
              <a:rPr lang="en-GB" sz="2000"/>
              <a:t>VBG, FBC, U&amp;Es, CRP, LFTs, Bone profile, Clotting (if nil recent bloods if inpatient) </a:t>
            </a:r>
          </a:p>
          <a:p>
            <a:pPr lvl="1"/>
            <a:r>
              <a:rPr lang="en-GB" sz="2000"/>
              <a:t>Chest x-ray </a:t>
            </a:r>
          </a:p>
          <a:p>
            <a:r>
              <a:rPr lang="en-GB" sz="2000"/>
              <a:t>Optional Examinations </a:t>
            </a:r>
          </a:p>
          <a:p>
            <a:pPr lvl="1"/>
            <a:r>
              <a:rPr lang="en-GB" sz="2000"/>
              <a:t>CT Head</a:t>
            </a:r>
          </a:p>
          <a:p>
            <a:pPr lvl="1"/>
            <a:r>
              <a:rPr lang="en-GB" sz="2000"/>
              <a:t>X-ray if suspicion of fracture </a:t>
            </a:r>
          </a:p>
        </p:txBody>
      </p:sp>
    </p:spTree>
    <p:extLst>
      <p:ext uri="{BB962C8B-B14F-4D97-AF65-F5344CB8AC3E}">
        <p14:creationId xmlns:p14="http://schemas.microsoft.com/office/powerpoint/2010/main" val="56322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813AA-2163-69C6-D6EF-7C6DAC1D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Doctor Review Protocol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901EB-656B-0996-26BC-B7F55A23E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8355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74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94355-6CC9-8949-FA30-1C6659CE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Head Injury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C30E2-CE27-1B2F-98FB-9759A7434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687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4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26EF5-6AC6-C4AD-2B9B-09EF7B61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Aims and Objectives 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DEF844-DB06-AD25-4287-0C4B48A0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/>
              <a:t>To provide an overview of risk factors and consequences of falls </a:t>
            </a:r>
          </a:p>
          <a:p>
            <a:r>
              <a:rPr lang="en-GB" sz="2000"/>
              <a:t>Be able to take a history following a fall </a:t>
            </a:r>
          </a:p>
          <a:p>
            <a:r>
              <a:rPr lang="en-GB" sz="2000"/>
              <a:t>Assess the unwell patient after a fall </a:t>
            </a:r>
          </a:p>
          <a:p>
            <a:r>
              <a:rPr lang="en-GB" sz="2000"/>
              <a:t>Identify significant injuries following a fall </a:t>
            </a:r>
          </a:p>
          <a:p>
            <a:r>
              <a:rPr lang="en-GB" sz="2000"/>
              <a:t>Consider the need for imaging following a fall </a:t>
            </a:r>
          </a:p>
        </p:txBody>
      </p:sp>
    </p:spTree>
    <p:extLst>
      <p:ext uri="{BB962C8B-B14F-4D97-AF65-F5344CB8AC3E}">
        <p14:creationId xmlns:p14="http://schemas.microsoft.com/office/powerpoint/2010/main" val="97551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04F5B-7BC1-2506-11B3-371A7F08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CT Head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48D9-BAB6-FD39-8761-D36B965B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GB" sz="2000"/>
              <a:t>NICE have clear guidelines on which patients should receive a CT Head following a presentation to ED with a head injury after a fall </a:t>
            </a:r>
          </a:p>
          <a:p>
            <a:r>
              <a:rPr lang="en-GB" sz="2000"/>
              <a:t>For inpatients many of the features may be similar but if you are concerned you should discuss patients with your senior to establish whether imaging is required </a:t>
            </a:r>
          </a:p>
          <a:p>
            <a:r>
              <a:rPr lang="en-GB" sz="2000"/>
              <a:t>Important factors to consider are GCS and neurological observations post-fall, bleeding disorders, use of anticoagulants and antiplatelets, patient’s age, post-fall vomiting, signs of a basal skull fracture, or focal neurological deficit </a:t>
            </a:r>
          </a:p>
          <a:p>
            <a:r>
              <a:rPr lang="en-GB" sz="2000"/>
              <a:t>The algorithm is included in the following slides </a:t>
            </a:r>
          </a:p>
          <a:p>
            <a:r>
              <a:rPr lang="en-GB" sz="2000"/>
              <a:t>There is a similar algorithm covering the need for CT Cervical spine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D2BB1-7BC1-4C2A-C4DE-D363BC4B9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49" t="23428" r="29029" b="5354"/>
          <a:stretch/>
        </p:blipFill>
        <p:spPr>
          <a:xfrm>
            <a:off x="2389239" y="1578"/>
            <a:ext cx="7418438" cy="685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72392-711E-32BA-4BEC-B1F69CE10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462"/>
            <a:ext cx="218255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52B88-BC21-8CA5-CEF5-7D8B0B5C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1" t="23428" r="27541" b="5569"/>
          <a:stretch/>
        </p:blipFill>
        <p:spPr>
          <a:xfrm>
            <a:off x="2150806" y="0"/>
            <a:ext cx="7890387" cy="6834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E7809-9295-ECAB-1B8B-E64A6FD5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462"/>
            <a:ext cx="218255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BFE71-9563-8016-9F3A-140EC8D73181}"/>
              </a:ext>
            </a:extLst>
          </p:cNvPr>
          <p:cNvSpPr txBox="1"/>
          <p:nvPr/>
        </p:nvSpPr>
        <p:spPr>
          <a:xfrm>
            <a:off x="599640" y="1449045"/>
            <a:ext cx="204511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Algorithm detailing the need for CT Cervical Spine scan following a head injury for patients presenting to ED </a:t>
            </a:r>
            <a:endParaRPr lang="en-GB" dirty="0"/>
          </a:p>
        </p:txBody>
      </p:sp>
      <p:pic>
        <p:nvPicPr>
          <p:cNvPr id="8" name="Picture 7" descr="A diagram of a spine injury&#10;&#10;Description automatically generated">
            <a:extLst>
              <a:ext uri="{FF2B5EF4-FFF2-40B4-BE49-F238E27FC236}">
                <a16:creationId xmlns:a16="http://schemas.microsoft.com/office/drawing/2014/main" id="{8CCD1CF4-083E-D93A-574D-4C4DA672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0" y="0"/>
            <a:ext cx="4871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F0E44-E522-91CF-1D40-BA495A00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Management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66EF3-6C4C-3A97-C6CE-53B1093DA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453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90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3ABDEA-DF49-496B-3473-1DF205C0E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5" r="-118" b="11134"/>
          <a:stretch/>
        </p:blipFill>
        <p:spPr>
          <a:xfrm>
            <a:off x="0" y="848264"/>
            <a:ext cx="12206398" cy="52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F6A48FD3-06FE-82DD-986D-628C96CC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5" r="-118" b="11134"/>
          <a:stretch/>
        </p:blipFill>
        <p:spPr>
          <a:xfrm>
            <a:off x="0" y="848264"/>
            <a:ext cx="12206398" cy="52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D806-FC01-1CC8-E7C4-34275835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320A6-4890-4001-E7CD-B91B9AA4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Falls - risk assessment | Health topics A to Z | CKS | NICE</a:t>
            </a:r>
          </a:p>
          <a:p>
            <a:r>
              <a:rPr lang="en-GB" dirty="0">
                <a:ea typeface="+mn-lt"/>
                <a:cs typeface="+mn-lt"/>
              </a:rPr>
              <a:t>Slips, Trips and Falls Handbook – available on trust intranet </a:t>
            </a:r>
          </a:p>
          <a:p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F040-3A5C-08D7-4E33-A21C6AC8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27FBC-9E7B-B95E-72F1-D729CFF44A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486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0CC8F-803C-1A23-305B-89E6C29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/>
              <a:t>Definitions</a:t>
            </a:r>
          </a:p>
        </p:txBody>
      </p:sp>
      <p:pic>
        <p:nvPicPr>
          <p:cNvPr id="4" name="Graphic 3" descr="Slippery outline">
            <a:extLst>
              <a:ext uri="{FF2B5EF4-FFF2-40B4-BE49-F238E27FC236}">
                <a16:creationId xmlns:a16="http://schemas.microsoft.com/office/drawing/2014/main" id="{4583D265-CBD4-E954-8C56-67E13FDC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0A1436-9972-5F54-C082-EC777D8B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>
                <a:ea typeface="+mn-lt"/>
                <a:cs typeface="+mn-lt"/>
              </a:rPr>
              <a:t>Fall – unexpected event in which a person comes to the ground or other lower level with or without loss of consciousness </a:t>
            </a:r>
            <a:endParaRPr lang="en-GB" sz="1600"/>
          </a:p>
          <a:p>
            <a:r>
              <a:rPr lang="en-GB" sz="1600"/>
              <a:t>Slip – to slide accidentally causing the person to lose their balance. This is either corrected or causes the person to fall </a:t>
            </a:r>
          </a:p>
          <a:p>
            <a:r>
              <a:rPr lang="en-GB" sz="1600"/>
              <a:t>Trip – to stumble accidentally, often over an obstacle causing the person to lose their balance. </a:t>
            </a:r>
            <a:r>
              <a:rPr lang="en-GB" sz="1600">
                <a:ea typeface="+mn-lt"/>
                <a:cs typeface="+mn-lt"/>
              </a:rPr>
              <a:t>This is either corrected or causes the person to fall </a:t>
            </a:r>
          </a:p>
          <a:p>
            <a:r>
              <a:rPr lang="en-GB" sz="1600">
                <a:ea typeface="+mn-lt"/>
                <a:cs typeface="+mn-lt"/>
              </a:rPr>
              <a:t>Syncope – transient, self-limiting loss of consciousness. This can be subdivided into cardiac syncope and vascular syncope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DE2-70DB-A57C-52AE-6E25D3B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E8BBDD8-F248-5C4E-FCB8-3485547366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106805"/>
              </p:ext>
            </p:extLst>
          </p:nvPr>
        </p:nvGraphicFramePr>
        <p:xfrm>
          <a:off x="2045898" y="617927"/>
          <a:ext cx="8862203" cy="675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15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2305BA-ACF8-12A3-A6A2-26FC28A0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does it matter? </a:t>
            </a:r>
          </a:p>
        </p:txBody>
      </p:sp>
    </p:spTree>
    <p:extLst>
      <p:ext uri="{BB962C8B-B14F-4D97-AF65-F5344CB8AC3E}">
        <p14:creationId xmlns:p14="http://schemas.microsoft.com/office/powerpoint/2010/main" val="365603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F4889-EE4E-A003-2473-7D9DBFD4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04EA-F872-2EF7-79D3-C29FB0D1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/>
              <a:t>Falls are the main cause of injury, injury related disability, and death in older people </a:t>
            </a:r>
            <a:endParaRPr lang="en-US" sz="2000"/>
          </a:p>
          <a:p>
            <a:r>
              <a:rPr lang="en-GB" sz="2000"/>
              <a:t>Common complaint in ED </a:t>
            </a:r>
          </a:p>
          <a:p>
            <a:r>
              <a:rPr lang="en-GB" sz="2000"/>
              <a:t>Common call on ward cover for inpatients </a:t>
            </a:r>
          </a:p>
          <a:p>
            <a:r>
              <a:rPr lang="en-GB" sz="2000"/>
              <a:t>Linked to significant injury including traumatic brain injury, severe lacerations, and fractures </a:t>
            </a:r>
          </a:p>
          <a:p>
            <a:r>
              <a:rPr lang="en-GB" sz="2000"/>
              <a:t>Cause considerable pain and distress </a:t>
            </a:r>
          </a:p>
          <a:p>
            <a:r>
              <a:rPr lang="en-GB" sz="2000"/>
              <a:t>Contribute to reduced quality of life, loss of independence and functional decline </a:t>
            </a:r>
          </a:p>
          <a:p>
            <a:r>
              <a:rPr lang="en-GB" sz="2000">
                <a:ea typeface="+mn-lt"/>
                <a:cs typeface="+mn-lt"/>
              </a:rPr>
              <a:t>&gt;50,000 femoral fracture in England and Wales in 2021, 2,006 of these occurred in an inpatient setting 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1618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77B07-C6A3-BB1E-3679-E4E215A2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/>
              <a:t>Assessment </a:t>
            </a:r>
          </a:p>
        </p:txBody>
      </p:sp>
      <p:pic>
        <p:nvPicPr>
          <p:cNvPr id="7" name="Graphic 6" descr="Hospital First Aid">
            <a:extLst>
              <a:ext uri="{FF2B5EF4-FFF2-40B4-BE49-F238E27FC236}">
                <a16:creationId xmlns:a16="http://schemas.microsoft.com/office/drawing/2014/main" id="{69D2773C-9D20-E200-614A-2570925D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9E19-5D2B-8712-C0E2-4CD65DBB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/>
              <a:t>There will be variations in your assessment as it will need to be tailored to the specific patient you are seeing </a:t>
            </a:r>
          </a:p>
          <a:p>
            <a:r>
              <a:rPr lang="en-GB" sz="1700"/>
              <a:t>However, for most patients, much of the points discussed here will apply, both to inpatients and those presenting to the Emergency Department</a:t>
            </a:r>
          </a:p>
          <a:p>
            <a:r>
              <a:rPr lang="en-GB" sz="1700"/>
              <a:t>Importantly, if you are unsure what to do or concerned about a patient ESCALATE to a senior </a:t>
            </a:r>
          </a:p>
          <a:p>
            <a:r>
              <a:rPr lang="en-GB" sz="1700"/>
              <a:t>As with most patients, quickly assess A-E to ensure they are stable – if safe to do so conduct a complete history and examination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238F5-43B4-E53B-B139-73689900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1F0B-718D-9ECC-CFA7-9A3D70AD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1600"/>
              <a:t>What	</a:t>
            </a:r>
          </a:p>
          <a:p>
            <a:pPr lvl="1"/>
            <a:r>
              <a:rPr lang="en-GB" sz="1600"/>
              <a:t>Before </a:t>
            </a:r>
          </a:p>
          <a:p>
            <a:pPr lvl="2"/>
            <a:r>
              <a:rPr lang="en-GB" sz="1600"/>
              <a:t>Warning/Prodrome? Preceding symptoms, including dizziness/chest pain/palpitations/light-headedness?</a:t>
            </a:r>
          </a:p>
          <a:p>
            <a:pPr lvl="1"/>
            <a:r>
              <a:rPr lang="en-GB" sz="1600"/>
              <a:t>During </a:t>
            </a:r>
          </a:p>
          <a:p>
            <a:pPr lvl="2"/>
            <a:r>
              <a:rPr lang="en-GB" sz="1600"/>
              <a:t>Loss of consciousness? Head injury? </a:t>
            </a:r>
          </a:p>
          <a:p>
            <a:pPr lvl="2"/>
            <a:r>
              <a:rPr lang="en-GB" sz="1600"/>
              <a:t>Incontinence/Tongue biting – may suggest seizure </a:t>
            </a:r>
          </a:p>
          <a:p>
            <a:pPr lvl="2"/>
            <a:r>
              <a:rPr lang="en-GB" sz="1600"/>
              <a:t>Pallor/Flushing – may suggest vasovagal episode </a:t>
            </a:r>
          </a:p>
          <a:p>
            <a:pPr lvl="2"/>
            <a:r>
              <a:rPr lang="en-GB" sz="1600"/>
              <a:t>First body part to hit the floor?</a:t>
            </a:r>
          </a:p>
          <a:p>
            <a:pPr lvl="1"/>
            <a:r>
              <a:rPr lang="en-GB" sz="1600"/>
              <a:t>After </a:t>
            </a:r>
          </a:p>
          <a:p>
            <a:pPr lvl="2"/>
            <a:r>
              <a:rPr lang="en-GB" sz="1600"/>
              <a:t>What happened? Able to get up by themselves? Length of time on floor? Able to resume normal activity after? </a:t>
            </a:r>
          </a:p>
          <a:p>
            <a:pPr lvl="2"/>
            <a:r>
              <a:rPr lang="en-GB" sz="1600"/>
              <a:t>Post-fall symptoms – e.g. confusion, reduced GCS, Speech difficulty/weakness/paraesthesia </a:t>
            </a:r>
          </a:p>
          <a:p>
            <a:pPr lvl="1"/>
            <a:r>
              <a:rPr lang="en-GB" sz="1600"/>
              <a:t>Distance fallen (e.g. from standing)? Head injury? Other injuries from fall?.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1477</Words>
  <Application>Microsoft Office PowerPoint</Application>
  <PresentationFormat>Widescreen</PresentationFormat>
  <Paragraphs>153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Falls Assessment </vt:lpstr>
      <vt:lpstr>Aims and Objectives </vt:lpstr>
      <vt:lpstr>Background </vt:lpstr>
      <vt:lpstr>Definitions</vt:lpstr>
      <vt:lpstr>Risk Factors</vt:lpstr>
      <vt:lpstr>Why does it matter? </vt:lpstr>
      <vt:lpstr>Complications</vt:lpstr>
      <vt:lpstr>Assessment </vt:lpstr>
      <vt:lpstr>History </vt:lpstr>
      <vt:lpstr>History </vt:lpstr>
      <vt:lpstr>History </vt:lpstr>
      <vt:lpstr>History </vt:lpstr>
      <vt:lpstr>Examination </vt:lpstr>
      <vt:lpstr>Head and Neck Assessment </vt:lpstr>
      <vt:lpstr>Specific Examinations </vt:lpstr>
      <vt:lpstr>Examinations to consider </vt:lpstr>
      <vt:lpstr>Investigations </vt:lpstr>
      <vt:lpstr>Doctor Review Protocol </vt:lpstr>
      <vt:lpstr>Head Injury </vt:lpstr>
      <vt:lpstr>CT Head Criteria 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  <vt:lpstr>References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</dc:title>
  <dc:creator>Danny Lamdin</dc:creator>
  <cp:lastModifiedBy>Danny Lamdin</cp:lastModifiedBy>
  <cp:revision>339</cp:revision>
  <dcterms:created xsi:type="dcterms:W3CDTF">2024-03-11T15:28:37Z</dcterms:created>
  <dcterms:modified xsi:type="dcterms:W3CDTF">2024-04-04T15:11:37Z</dcterms:modified>
</cp:coreProperties>
</file>